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1" r:id="rId1"/>
  </p:sldMasterIdLst>
  <p:notesMasterIdLst>
    <p:notesMasterId r:id="rId18"/>
  </p:notesMasterIdLst>
  <p:sldIdLst>
    <p:sldId id="275" r:id="rId2"/>
    <p:sldId id="297" r:id="rId3"/>
    <p:sldId id="277" r:id="rId4"/>
    <p:sldId id="307" r:id="rId5"/>
    <p:sldId id="292" r:id="rId6"/>
    <p:sldId id="293" r:id="rId7"/>
    <p:sldId id="294" r:id="rId8"/>
    <p:sldId id="280" r:id="rId9"/>
    <p:sldId id="296" r:id="rId10"/>
    <p:sldId id="309" r:id="rId11"/>
    <p:sldId id="310" r:id="rId12"/>
    <p:sldId id="311" r:id="rId13"/>
    <p:sldId id="312" r:id="rId14"/>
    <p:sldId id="317" r:id="rId15"/>
    <p:sldId id="318" r:id="rId16"/>
    <p:sldId id="313"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lll"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FFFF"/>
    <a:srgbClr val="FE7D7F"/>
    <a:srgbClr val="B9B9B9"/>
    <a:srgbClr val="CCFFFF"/>
    <a:srgbClr val="006600"/>
    <a:srgbClr val="99CCFF"/>
    <a:srgbClr val="996633"/>
    <a:srgbClr val="6CA62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p:cViewPr>
        <p:scale>
          <a:sx n="125" d="100"/>
          <a:sy n="125" d="100"/>
        </p:scale>
        <p:origin x="-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277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1925" y="0"/>
            <a:ext cx="3038475" cy="46513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3038475" cy="465138"/>
          </a:xfrm>
          <a:prstGeom prst="rect">
            <a:avLst/>
          </a:prstGeom>
        </p:spPr>
        <p:txBody>
          <a:bodyPr vert="horz" lIns="91440" tIns="45720" rIns="91440" bIns="45720" rtlCol="1"/>
          <a:lstStyle>
            <a:lvl1pPr algn="l">
              <a:defRPr sz="1200"/>
            </a:lvl1pPr>
          </a:lstStyle>
          <a:p>
            <a:fld id="{85506628-C2C0-4DC3-9559-B39ED39404F2}" type="datetimeFigureOut">
              <a:rPr lang="he-IL" smtClean="0"/>
              <a:pPr/>
              <a:t>י"ג/שבט/תשע"ז</a:t>
            </a:fld>
            <a:endParaRPr lang="he-IL"/>
          </a:p>
        </p:txBody>
      </p:sp>
      <p:sp>
        <p:nvSpPr>
          <p:cNvPr id="4" name="מציין מיקום של תמונת שקופית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1675" y="4416425"/>
            <a:ext cx="5607050" cy="41830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971925" y="8829675"/>
            <a:ext cx="3038475" cy="465138"/>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829675"/>
            <a:ext cx="3038475" cy="465138"/>
          </a:xfrm>
          <a:prstGeom prst="rect">
            <a:avLst/>
          </a:prstGeom>
        </p:spPr>
        <p:txBody>
          <a:bodyPr vert="horz" lIns="91440" tIns="45720" rIns="91440" bIns="45720" rtlCol="1" anchor="b"/>
          <a:lstStyle>
            <a:lvl1pPr algn="l">
              <a:defRPr sz="1200"/>
            </a:lvl1pPr>
          </a:lstStyle>
          <a:p>
            <a:fld id="{6D4AD5E6-098F-4907-AE01-02FC4BCBF154}" type="slidenum">
              <a:rPr lang="he-IL" smtClean="0"/>
              <a:pPr/>
              <a:t>‹#›</a:t>
            </a:fld>
            <a:endParaRPr lang="he-IL"/>
          </a:p>
        </p:txBody>
      </p:sp>
    </p:spTree>
    <p:extLst>
      <p:ext uri="{BB962C8B-B14F-4D97-AF65-F5344CB8AC3E}">
        <p14:creationId xmlns:p14="http://schemas.microsoft.com/office/powerpoint/2010/main" val="24185218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F4FAEE-44BF-4929-B83F-3C201C396FBD}"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040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he-IL" smtClean="0"/>
              <a:t>לחץ כדי לערוך סגנון כותרת של תבנית בסיס</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Date Placeholder 2"/>
          <p:cNvSpPr>
            <a:spLocks noGrp="1"/>
          </p:cNvSpPr>
          <p:nvPr>
            <p:ph type="dt" sz="half" idx="10"/>
          </p:nvPr>
        </p:nvSpPr>
        <p:spPr/>
        <p:txBody>
          <a:bodyPr/>
          <a:lstStyle/>
          <a:p>
            <a:pPr>
              <a:defRPr/>
            </a:pPr>
            <a:endParaRPr lang="en-US" dirty="0">
              <a:solidFill>
                <a:srgbClr val="B13F9A"/>
              </a:solidFill>
            </a:endParaRPr>
          </a:p>
        </p:txBody>
      </p:sp>
      <p:sp>
        <p:nvSpPr>
          <p:cNvPr id="4" name="Footer Placeholder 3"/>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5" name="Slide Number Placeholder 4"/>
          <p:cNvSpPr>
            <a:spLocks noGrp="1"/>
          </p:cNvSpPr>
          <p:nvPr>
            <p:ph type="sldNum" sz="quarter" idx="12"/>
          </p:nvPr>
        </p:nvSpPr>
        <p:spPr/>
        <p:txBody>
          <a:body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63373591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defRPr/>
            </a:pPr>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6" name="Slide Number Placeholder 5"/>
          <p:cNvSpPr>
            <a:spLocks noGrp="1"/>
          </p:cNvSpPr>
          <p:nvPr>
            <p:ph type="sldNum" sz="quarter" idx="12"/>
          </p:nvPr>
        </p:nvSpPr>
        <p:spPr/>
        <p:txBody>
          <a:body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39716482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defRPr/>
            </a:pPr>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6" name="Slide Number Placeholder 5"/>
          <p:cNvSpPr>
            <a:spLocks noGrp="1"/>
          </p:cNvSpPr>
          <p:nvPr>
            <p:ph type="sldNum" sz="quarter" idx="12"/>
          </p:nvPr>
        </p:nvSpPr>
        <p:spPr/>
        <p:txBody>
          <a:body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601918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defRPr/>
            </a:pPr>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6" name="Slide Number Placeholder 5"/>
          <p:cNvSpPr>
            <a:spLocks noGrp="1"/>
          </p:cNvSpPr>
          <p:nvPr>
            <p:ph type="sldNum" sz="quarter" idx="12"/>
          </p:nvPr>
        </p:nvSpPr>
        <p:spPr/>
        <p:txBody>
          <a:body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320649594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he-IL" smtClean="0"/>
              <a:t>ערוך סגנונות טקסט של תבנית בסיס</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defRPr/>
            </a:pPr>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6" name="Slide Number Placeholder 5"/>
          <p:cNvSpPr>
            <a:spLocks noGrp="1"/>
          </p:cNvSpPr>
          <p:nvPr>
            <p:ph type="sldNum" sz="quarter" idx="12"/>
          </p:nvPr>
        </p:nvSpPr>
        <p:spPr/>
        <p:txBody>
          <a:body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5255187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he-IL" smtClean="0"/>
              <a:t>ערוך סגנונות טקסט של תבנית בסיס</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defRPr/>
            </a:pPr>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6" name="Slide Number Placeholder 5"/>
          <p:cNvSpPr>
            <a:spLocks noGrp="1"/>
          </p:cNvSpPr>
          <p:nvPr>
            <p:ph type="sldNum" sz="quarter" idx="12"/>
          </p:nvPr>
        </p:nvSpPr>
        <p:spPr/>
        <p:txBody>
          <a:body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208194518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5C879A0F-5BA3-49CD-9CD1-852DC3D628A7}"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065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540D8929-6046-4A65-9D9C-0F75F434BD88}"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355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9061643A-B1DA-472F-985C-8B3C63172C43}"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104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003B1FB0-7102-45FD-A768-BD02AA175253}"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18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smtClean="0"/>
              <a:t>לחץ כדי לערוך סגנון כותרת של תבנית בסיס</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10476681-2041-4551-8F93-0C8863FED6FC}"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779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4CC01BDD-1593-4765-81A2-BD0E71FE212C}"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383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44F48B41-7E3F-4AF8-9172-0E1C4C980A31}"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609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785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9A5221F4-67F2-4A85-82AE-353C4B5C01D2}"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101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a:xfrm>
            <a:off x="533400" y="6172200"/>
            <a:ext cx="5811724" cy="365125"/>
          </a:xfrm>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FBCD556D-EBC1-451A-A595-88351D19F4D3}"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619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dirty="0">
              <a:solidFill>
                <a:srgbClr val="B13F9A"/>
              </a:solidFill>
            </a:endParaRP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spTree>
    <p:extLst>
      <p:ext uri="{BB962C8B-B14F-4D97-AF65-F5344CB8AC3E}">
        <p14:creationId xmlns:p14="http://schemas.microsoft.com/office/powerpoint/2010/main" val="2479375093"/>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hf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OiQC_okccM" TargetMode="External"/><Relationship Id="rId2" Type="http://schemas.openxmlformats.org/officeDocument/2006/relationships/slideLayout" Target="../slideLayouts/slideLayout7.xml"/><Relationship Id="rId1" Type="http://schemas.openxmlformats.org/officeDocument/2006/relationships/video" Target="https://www.youtube.com/embed/ujN3MtDqQ6Q"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755576" y="614525"/>
            <a:ext cx="7999306" cy="1754326"/>
          </a:xfrm>
          <a:prstGeom prst="rect">
            <a:avLst/>
          </a:prstGeom>
          <a:noFill/>
        </p:spPr>
        <p:txBody>
          <a:bodyPr wrap="none" lIns="91440" tIns="45720" rIns="91440" bIns="45720">
            <a:spAutoFit/>
          </a:bodyPr>
          <a:lstStyle/>
          <a:p>
            <a:pPr algn="ctr"/>
            <a:r>
              <a:rPr lang="he-IL" sz="5400" b="1" kern="10" cap="none" spc="0" dirty="0" smtClean="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latin typeface="Impact"/>
              </a:rPr>
              <a:t>האלבום של סבתא יהודית</a:t>
            </a:r>
          </a:p>
          <a:p>
            <a:pPr algn="ctr"/>
            <a:r>
              <a:rPr lang="he-IL" sz="5400" b="1" kern="10" dirty="0" smtClean="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latin typeface="Impact"/>
              </a:rPr>
              <a:t>והנכדים            </a:t>
            </a:r>
            <a:endParaRPr lang="he-IL" sz="5400" b="1" cap="none" spc="0" dirty="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endParaRPr>
          </a:p>
        </p:txBody>
      </p:sp>
      <p:pic>
        <p:nvPicPr>
          <p:cNvPr id="3" name="תמונה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83322"/>
            <a:ext cx="2095241" cy="825398"/>
          </a:xfrm>
          <a:prstGeom prst="rect">
            <a:avLst/>
          </a:prstGeom>
        </p:spPr>
      </p:pic>
      <p:sp>
        <p:nvSpPr>
          <p:cNvPr id="5" name="מציין מיקום של כותרת תחתונה 4"/>
          <p:cNvSpPr>
            <a:spLocks noGrp="1"/>
          </p:cNvSpPr>
          <p:nvPr>
            <p:ph type="ftr" sz="quarter" idx="11"/>
          </p:nvPr>
        </p:nvSpPr>
        <p:spPr>
          <a:xfrm>
            <a:off x="2411760" y="6605987"/>
            <a:ext cx="3352800" cy="288925"/>
          </a:xfrm>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6" name="מציין מיקום של מספר שקופית 5"/>
          <p:cNvSpPr>
            <a:spLocks noGrp="1"/>
          </p:cNvSpPr>
          <p:nvPr>
            <p:ph type="sldNum" sz="quarter" idx="12"/>
          </p:nvPr>
        </p:nvSpPr>
        <p:spPr/>
        <p:txBody>
          <a:bodyPr/>
          <a:lstStyle/>
          <a:p>
            <a:pPr>
              <a:defRPr/>
            </a:pPr>
            <a:fld id="{31F4FAEE-44BF-4929-B83F-3C201C396FBD}" type="slidenum">
              <a:rPr lang="he-IL" smtClean="0">
                <a:solidFill>
                  <a:srgbClr val="000000"/>
                </a:solidFill>
              </a:rPr>
              <a:pPr>
                <a:defRPr/>
              </a:pPr>
              <a:t>1</a:t>
            </a:fld>
            <a:endParaRPr lang="en-US" dirty="0">
              <a:solidFill>
                <a:srgbClr val="00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2153914" y="2346963"/>
            <a:ext cx="5620512" cy="39014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10</a:t>
            </a:fld>
            <a:endParaRPr lang="en-US" dirty="0">
              <a:solidFill>
                <a:srgbClr val="000000"/>
              </a:solidFill>
            </a:endParaRPr>
          </a:p>
        </p:txBody>
      </p:sp>
      <p:sp>
        <p:nvSpPr>
          <p:cNvPr id="4" name="מלבן 3"/>
          <p:cNvSpPr/>
          <p:nvPr/>
        </p:nvSpPr>
        <p:spPr>
          <a:xfrm>
            <a:off x="533400" y="116632"/>
            <a:ext cx="8503096" cy="923330"/>
          </a:xfrm>
          <a:prstGeom prst="rect">
            <a:avLst/>
          </a:prstGeom>
        </p:spPr>
        <p:txBody>
          <a:bodyPr wrap="square">
            <a:spAutoFit/>
          </a:bodyPr>
          <a:lstStyle/>
          <a:p>
            <a:pPr lvl="0" algn="ctr"/>
            <a:r>
              <a:rPr lang="he-IL" sz="5400" b="1" spc="50" dirty="0">
                <a:ln w="11430"/>
                <a:gradFill>
                  <a:gsLst>
                    <a:gs pos="25000">
                      <a:srgbClr val="A50E82">
                        <a:satMod val="155000"/>
                      </a:srgbClr>
                    </a:gs>
                    <a:gs pos="100000">
                      <a:srgbClr val="A50E82">
                        <a:shade val="45000"/>
                        <a:satMod val="165000"/>
                      </a:srgbClr>
                    </a:gs>
                  </a:gsLst>
                  <a:lin ang="5400000"/>
                </a:gradFill>
                <a:effectLst>
                  <a:outerShdw blurRad="76200" dist="50800" dir="5400000" algn="tl" rotWithShape="0">
                    <a:srgbClr val="000000">
                      <a:alpha val="65000"/>
                    </a:srgbClr>
                  </a:outerShdw>
                </a:effectLst>
              </a:rPr>
              <a:t>רציתי  לספר  לנכדים שלי...</a:t>
            </a:r>
          </a:p>
        </p:txBody>
      </p:sp>
      <p:sp>
        <p:nvSpPr>
          <p:cNvPr id="5" name="מלבן 4"/>
          <p:cNvSpPr/>
          <p:nvPr/>
        </p:nvSpPr>
        <p:spPr>
          <a:xfrm>
            <a:off x="107504" y="764704"/>
            <a:ext cx="8694712" cy="6740307"/>
          </a:xfrm>
          <a:prstGeom prst="rect">
            <a:avLst/>
          </a:prstGeom>
        </p:spPr>
        <p:txBody>
          <a:bodyPr wrap="square">
            <a:spAutoFit/>
          </a:bodyPr>
          <a:lstStyle/>
          <a:p>
            <a:pPr lvl="0" algn="r" rtl="1"/>
            <a:r>
              <a:rPr lang="he-IL" dirty="0" smtClean="0">
                <a:solidFill>
                  <a:prstClr val="white"/>
                </a:solidFill>
              </a:rPr>
              <a:t>אימא </a:t>
            </a:r>
            <a:r>
              <a:rPr lang="he-IL" dirty="0">
                <a:solidFill>
                  <a:prstClr val="white"/>
                </a:solidFill>
              </a:rPr>
              <a:t>שלי ידעה לשיר שירים נהדרים ומרגשים.</a:t>
            </a:r>
          </a:p>
          <a:p>
            <a:pPr lvl="0" algn="r" rtl="1"/>
            <a:r>
              <a:rPr lang="he-IL" dirty="0" smtClean="0">
                <a:solidFill>
                  <a:prstClr val="white"/>
                </a:solidFill>
              </a:rPr>
              <a:t>היידישע </a:t>
            </a:r>
            <a:r>
              <a:rPr lang="he-IL" dirty="0" err="1" smtClean="0">
                <a:solidFill>
                  <a:prstClr val="white"/>
                </a:solidFill>
              </a:rPr>
              <a:t>מאמא</a:t>
            </a:r>
            <a:r>
              <a:rPr lang="he-IL" dirty="0">
                <a:solidFill>
                  <a:prstClr val="white"/>
                </a:solidFill>
              </a:rPr>
              <a:t>,</a:t>
            </a:r>
            <a:r>
              <a:rPr lang="he-IL" dirty="0" smtClean="0">
                <a:solidFill>
                  <a:prstClr val="white"/>
                </a:solidFill>
              </a:rPr>
              <a:t> </a:t>
            </a:r>
            <a:r>
              <a:rPr lang="he-IL" dirty="0">
                <a:solidFill>
                  <a:prstClr val="white"/>
                </a:solidFill>
              </a:rPr>
              <a:t>צימוקים </a:t>
            </a:r>
            <a:r>
              <a:rPr lang="he-IL" dirty="0" smtClean="0">
                <a:solidFill>
                  <a:prstClr val="white"/>
                </a:solidFill>
              </a:rPr>
              <a:t>ושקדים, </a:t>
            </a:r>
            <a:r>
              <a:rPr lang="he-IL" dirty="0">
                <a:solidFill>
                  <a:prstClr val="white"/>
                </a:solidFill>
              </a:rPr>
              <a:t>שירי פרטיזנים ועוד</a:t>
            </a:r>
            <a:r>
              <a:rPr lang="he-IL" dirty="0" smtClean="0">
                <a:solidFill>
                  <a:prstClr val="white"/>
                </a:solidFill>
              </a:rPr>
              <a:t>... שאותם </a:t>
            </a:r>
            <a:r>
              <a:rPr lang="he-IL" dirty="0">
                <a:solidFill>
                  <a:prstClr val="white"/>
                </a:solidFill>
              </a:rPr>
              <a:t>אני שומעת מידי פעם. בבית בו </a:t>
            </a:r>
            <a:r>
              <a:rPr lang="he-IL" dirty="0" smtClean="0">
                <a:solidFill>
                  <a:prstClr val="white"/>
                </a:solidFill>
              </a:rPr>
              <a:t>גדלתי היה הרבה חום ואהבה. לאחר מות אבי, אמי גידלה אותי ואת אחותי לבד. האחיות והאחים היו בקשר איתנו כל הזמן. דוד יצחק גר בת"א והשאר בקריות. בכל חופשה היו באים בני הדודים לצריף, והיינו נוסעים גם אליהם הרבה ברכבת. </a:t>
            </a:r>
          </a:p>
          <a:p>
            <a:pPr lvl="0" algn="r" rtl="1"/>
            <a:r>
              <a:rPr lang="he-IL" dirty="0" smtClean="0">
                <a:solidFill>
                  <a:prstClr val="white"/>
                </a:solidFill>
              </a:rPr>
              <a:t>בצריף בו גרנו היו מחממים את הדוד עם פרימוס. יום אחד ישבתי עם אחותי מול הצריף, אני בת 6.5 ואחותי בת 2.5, ופתאום יצאו הוריי כמו מדורה, הם נכוו קשה. אבי ניפטר לאחר מספר ימים כי הפצעים לא הגלידו בשל מחלת הסוכרת והכוויות הקשות.</a:t>
            </a:r>
          </a:p>
          <a:p>
            <a:pPr lvl="0" algn="r" rtl="1"/>
            <a:r>
              <a:rPr lang="he-IL" dirty="0" smtClean="0">
                <a:solidFill>
                  <a:prstClr val="white"/>
                </a:solidFill>
              </a:rPr>
              <a:t>לאחר מכן עברנו לבניין בטשרניחובסקי שזה מול דיזנגוף סנטר. </a:t>
            </a:r>
          </a:p>
          <a:p>
            <a:pPr lvl="0" algn="r" rtl="1"/>
            <a:r>
              <a:rPr lang="he-IL" dirty="0" smtClean="0">
                <a:solidFill>
                  <a:prstClr val="white"/>
                </a:solidFill>
              </a:rPr>
              <a:t>אימא דיברה בשפת האידיש, שהיא שפה מקסימה והבנתי מה דיברו. </a:t>
            </a:r>
          </a:p>
          <a:p>
            <a:pPr lvl="0" algn="r" rtl="1"/>
            <a:r>
              <a:rPr lang="he-IL" dirty="0" smtClean="0">
                <a:solidFill>
                  <a:prstClr val="white"/>
                </a:solidFill>
              </a:rPr>
              <a:t>הייתה לוקחת אותי להצגות ביידיש ב"אוהל שם". עד היום אני ממשיכה לשמוע וליראות הצגות ביידיש. את השפה הפולנית היו מדברים בכדי שלא הבין. </a:t>
            </a:r>
          </a:p>
          <a:p>
            <a:pPr lvl="0" algn="r" rtl="1"/>
            <a:r>
              <a:rPr lang="he-IL" dirty="0" smtClean="0">
                <a:solidFill>
                  <a:prstClr val="white"/>
                </a:solidFill>
              </a:rPr>
              <a:t>הרבה סרטים של </a:t>
            </a:r>
            <a:r>
              <a:rPr lang="he-IL" dirty="0" err="1" smtClean="0">
                <a:solidFill>
                  <a:prstClr val="white"/>
                </a:solidFill>
              </a:rPr>
              <a:t>חוזליטו</a:t>
            </a:r>
            <a:r>
              <a:rPr lang="he-IL" dirty="0" smtClean="0">
                <a:solidFill>
                  <a:prstClr val="white"/>
                </a:solidFill>
              </a:rPr>
              <a:t> הייתי רואה... ובוכה... היה לו קול של זמיר.</a:t>
            </a:r>
          </a:p>
          <a:p>
            <a:pPr lvl="0" algn="r" rtl="1"/>
            <a:r>
              <a:rPr lang="he-IL" dirty="0" smtClean="0">
                <a:solidFill>
                  <a:prstClr val="white"/>
                </a:solidFill>
              </a:rPr>
              <a:t>בחגים אמי הייתה מכינה מטעמים מיוחדים כמו: גפילטע פיש, אטריות לפסח, לביבות, חמין בשבתות, </a:t>
            </a:r>
            <a:r>
              <a:rPr lang="he-IL" dirty="0" err="1" smtClean="0">
                <a:solidFill>
                  <a:prstClr val="white"/>
                </a:solidFill>
              </a:rPr>
              <a:t>קרעפעלך</a:t>
            </a:r>
            <a:r>
              <a:rPr lang="he-IL" dirty="0" smtClean="0">
                <a:solidFill>
                  <a:prstClr val="white"/>
                </a:solidFill>
              </a:rPr>
              <a:t> ועוד...</a:t>
            </a:r>
          </a:p>
          <a:p>
            <a:pPr lvl="0" algn="r" rtl="1"/>
            <a:r>
              <a:rPr lang="he-IL" dirty="0" smtClean="0">
                <a:solidFill>
                  <a:prstClr val="white"/>
                </a:solidFill>
              </a:rPr>
              <a:t>כמעט בכל חג היינו מכינים מזוודה ונוסעים ברכבת לקריות. חגגנו והיינו שמחים ועליזים. כשהיינו חוזרים, היינו עוצרים בכיכר דיזנגוף, קונים לחמניות ונקניק סלמי של "אס". היינו מגיעים הביתה, </a:t>
            </a:r>
            <a:r>
              <a:rPr lang="he-IL" dirty="0" err="1" smtClean="0">
                <a:solidFill>
                  <a:prstClr val="white"/>
                </a:solidFill>
              </a:rPr>
              <a:t>אמא</a:t>
            </a:r>
            <a:r>
              <a:rPr lang="he-IL" dirty="0" smtClean="0">
                <a:solidFill>
                  <a:prstClr val="white"/>
                </a:solidFill>
              </a:rPr>
              <a:t> הייתה מכינה כוס תה ואוכלים. אי אפשר לשכוח את הטעם...</a:t>
            </a:r>
          </a:p>
          <a:p>
            <a:pPr lvl="0" algn="r" rtl="1"/>
            <a:r>
              <a:rPr lang="he-IL" dirty="0" smtClean="0">
                <a:solidFill>
                  <a:prstClr val="white"/>
                </a:solidFill>
              </a:rPr>
              <a:t>אמי הגיעה מפולין. נולדה בעירה </a:t>
            </a:r>
            <a:r>
              <a:rPr lang="he-IL" dirty="0" err="1" smtClean="0">
                <a:solidFill>
                  <a:prstClr val="white"/>
                </a:solidFill>
              </a:rPr>
              <a:t>פרושניץ</a:t>
            </a:r>
            <a:r>
              <a:rPr lang="he-IL" dirty="0" smtClean="0">
                <a:solidFill>
                  <a:prstClr val="white"/>
                </a:solidFill>
              </a:rPr>
              <a:t> (</a:t>
            </a:r>
            <a:r>
              <a:rPr lang="he-IL" dirty="0" err="1" smtClean="0">
                <a:solidFill>
                  <a:prstClr val="white"/>
                </a:solidFill>
              </a:rPr>
              <a:t>פססניש</a:t>
            </a:r>
            <a:r>
              <a:rPr lang="he-IL" dirty="0" smtClean="0">
                <a:solidFill>
                  <a:prstClr val="white"/>
                </a:solidFill>
              </a:rPr>
              <a:t>).</a:t>
            </a:r>
          </a:p>
          <a:p>
            <a:pPr lvl="0" algn="r" rtl="1"/>
            <a:r>
              <a:rPr lang="he-IL" dirty="0" smtClean="0">
                <a:solidFill>
                  <a:prstClr val="white"/>
                </a:solidFill>
              </a:rPr>
              <a:t>טרם פרוץ מלחמת העולם, 3 מהילדים הבוגרים יצאו לישראל כחלוצים. ושמם שרה, חיה, וישראל. עם פרוץ המלחמה ניסו הילדים בארץ לבקש שההורים יעלו ויתר בני המשפחה ואמי</a:t>
            </a:r>
          </a:p>
          <a:p>
            <a:pPr lvl="0" algn="r" rtl="1"/>
            <a:endParaRPr lang="he-IL" dirty="0" smtClean="0">
              <a:solidFill>
                <a:prstClr val="white"/>
              </a:solidFill>
            </a:endParaRPr>
          </a:p>
          <a:p>
            <a:pPr lvl="0" algn="r" rtl="1"/>
            <a:endParaRPr lang="en-US" dirty="0" smtClean="0">
              <a:solidFill>
                <a:prstClr val="white"/>
              </a:solidFill>
            </a:endParaRPr>
          </a:p>
          <a:p>
            <a:pPr lvl="0" algn="r" rtl="1"/>
            <a:endParaRPr lang="en-US" dirty="0">
              <a:solidFill>
                <a:prstClr val="white"/>
              </a:solidFill>
            </a:endParaRPr>
          </a:p>
        </p:txBody>
      </p:sp>
    </p:spTree>
    <p:extLst>
      <p:ext uri="{BB962C8B-B14F-4D97-AF65-F5344CB8AC3E}">
        <p14:creationId xmlns:p14="http://schemas.microsoft.com/office/powerpoint/2010/main" val="406469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11</a:t>
            </a:fld>
            <a:endParaRPr lang="en-US" dirty="0">
              <a:solidFill>
                <a:srgbClr val="000000"/>
              </a:solidFill>
            </a:endParaRPr>
          </a:p>
        </p:txBody>
      </p:sp>
      <p:sp>
        <p:nvSpPr>
          <p:cNvPr id="5" name="TextBox 4"/>
          <p:cNvSpPr txBox="1"/>
          <p:nvPr/>
        </p:nvSpPr>
        <p:spPr>
          <a:xfrm>
            <a:off x="1475656" y="404664"/>
            <a:ext cx="7056784" cy="8402300"/>
          </a:xfrm>
          <a:prstGeom prst="rect">
            <a:avLst/>
          </a:prstGeom>
          <a:noFill/>
        </p:spPr>
        <p:txBody>
          <a:bodyPr wrap="square" rtlCol="1">
            <a:spAutoFit/>
          </a:bodyPr>
          <a:lstStyle/>
          <a:p>
            <a:pPr algn="r" rtl="1"/>
            <a:r>
              <a:rPr lang="he-IL" dirty="0" smtClean="0"/>
              <a:t>ביניהם וזה לא צלח.</a:t>
            </a:r>
          </a:p>
          <a:p>
            <a:pPr algn="r" rtl="1"/>
            <a:r>
              <a:rPr lang="he-IL" dirty="0" smtClean="0"/>
              <a:t>המשפחה נותרה בפולין והועברו לגטו בליטא שבירתה וילנה. היה מותר לצאת מהגטו אך היו צריכים לחזור לקראת ערב. </a:t>
            </a:r>
          </a:p>
          <a:p>
            <a:pPr algn="r" rtl="1"/>
            <a:r>
              <a:rPr lang="he-IL" dirty="0" smtClean="0"/>
              <a:t>יום אחד יצאו ההורים מהגטו עם 2 מהילדים, אמי נשארה ונפרדה מהם. ובעודה מסתכלת בתקוה לראותם שוב ראתה את הגרמנים יורים בהם. רצתה לרוץ אליהם אך החזיקו אותה ולא נתנו לה לזוז ומאז לא ראתה אותם יותר. את השאר לקחו ל"יער </a:t>
            </a:r>
            <a:r>
              <a:rPr lang="he-IL" dirty="0" err="1" smtClean="0"/>
              <a:t>פונאר</a:t>
            </a:r>
            <a:r>
              <a:rPr lang="he-IL" dirty="0" smtClean="0"/>
              <a:t>" וירו בהם.</a:t>
            </a:r>
          </a:p>
          <a:p>
            <a:pPr algn="r" rtl="1"/>
            <a:r>
              <a:rPr lang="he-IL" dirty="0" smtClean="0"/>
              <a:t>יום אחד כשאמי יצאה מהגטו פגש אותה חיל פולני, קרא לה ואמר לה שהוא ינסה להציל אותה. אותו חייל לקח אותה למשפחה נוצרית שלה היו 2 ילדים. המשפחה קראה לה </a:t>
            </a:r>
            <a:r>
              <a:rPr lang="he-IL" dirty="0" err="1" smtClean="0"/>
              <a:t>דנקה</a:t>
            </a:r>
            <a:r>
              <a:rPr lang="he-IL" dirty="0" smtClean="0"/>
              <a:t> במקום דינה וכך עבדה אצלם ושירתה אותם כל המלחמה. בערב הייתה יורדת למרתף, למעלה היו מכסים עם שטיח ושם הייתה ישנה ואוכלת.</a:t>
            </a:r>
          </a:p>
          <a:p>
            <a:pPr algn="r" rtl="1"/>
            <a:r>
              <a:rPr lang="he-IL" dirty="0" smtClean="0"/>
              <a:t>לאחר המלחמה ניפתח משרד שניקרא "הג'וינט</a:t>
            </a:r>
            <a:r>
              <a:rPr lang="he-IL" dirty="0"/>
              <a:t>"</a:t>
            </a:r>
            <a:r>
              <a:rPr lang="he-IL" dirty="0" smtClean="0"/>
              <a:t> שטיפל בכל הניצולים ובחיפוש ניצולי משפחות ששרדו מהשואה.</a:t>
            </a:r>
          </a:p>
          <a:p>
            <a:pPr algn="r" rtl="1"/>
            <a:r>
              <a:rPr lang="he-IL" dirty="0" smtClean="0"/>
              <a:t>אמי כתבה את שמה באחד העיתונים - דינה </a:t>
            </a:r>
            <a:r>
              <a:rPr lang="he-IL" dirty="0" err="1" smtClean="0"/>
              <a:t>מונדרשטיין</a:t>
            </a:r>
            <a:r>
              <a:rPr lang="he-IL" dirty="0" smtClean="0"/>
              <a:t> מחפשת משפחה. עיתון כזה התגלגל לסיביר ונפל לידיו של אחד מחבריו של יצחק, אח של אמי דינה. ברגע שהתגלה ליצחק העיתון ושנמצא האחות בשם דינה </a:t>
            </a:r>
            <a:r>
              <a:rPr lang="he-IL" dirty="0" err="1" smtClean="0"/>
              <a:t>מונדרשטיין</a:t>
            </a:r>
            <a:r>
              <a:rPr lang="he-IL" dirty="0" smtClean="0"/>
              <a:t>, ארז את חפציו המעטים ויצא לדרך לחפש אחריה. לפני המעבר לאיטליה הצליחו להיפגש. ההתרגשות הייתה עצומה ומרגשת עד כדי עילפון. מכאן ואילך שני האחים המשיכו לדרכם כשמטרתם א"י. עברו את האלפים, הגיעו לאיטליה והצליחו להגיע </a:t>
            </a:r>
            <a:r>
              <a:rPr lang="he-IL" dirty="0" err="1" smtClean="0"/>
              <a:t>לאנית</a:t>
            </a:r>
            <a:r>
              <a:rPr lang="he-IL" dirty="0" smtClean="0"/>
              <a:t> מעפילים בלתי לגלית. הייתה בה צפיפות רבה. </a:t>
            </a:r>
          </a:p>
          <a:p>
            <a:pPr algn="r" rtl="1"/>
            <a:endParaRPr lang="he-IL" dirty="0"/>
          </a:p>
          <a:p>
            <a:pPr algn="r" rtl="1"/>
            <a:endParaRPr lang="he-IL" dirty="0" smtClean="0"/>
          </a:p>
          <a:p>
            <a:pPr algn="r" rtl="1"/>
            <a:endParaRPr lang="he-IL" dirty="0"/>
          </a:p>
          <a:p>
            <a:pPr algn="r" rtl="1"/>
            <a:endParaRPr lang="he-IL" dirty="0" smtClean="0"/>
          </a:p>
          <a:p>
            <a:pPr algn="r" rtl="1"/>
            <a:endParaRPr lang="he-IL" dirty="0"/>
          </a:p>
          <a:p>
            <a:pPr algn="r" rtl="1"/>
            <a:endParaRPr lang="he-IL" dirty="0" smtClean="0"/>
          </a:p>
          <a:p>
            <a:pPr algn="r" rtl="1"/>
            <a:endParaRPr lang="he-IL" dirty="0"/>
          </a:p>
          <a:p>
            <a:pPr algn="r" rtl="1"/>
            <a:endParaRPr lang="he-IL" dirty="0" smtClean="0"/>
          </a:p>
        </p:txBody>
      </p:sp>
    </p:spTree>
    <p:extLst>
      <p:ext uri="{BB962C8B-B14F-4D97-AF65-F5344CB8AC3E}">
        <p14:creationId xmlns:p14="http://schemas.microsoft.com/office/powerpoint/2010/main" val="569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12</a:t>
            </a:fld>
            <a:endParaRPr lang="en-US" dirty="0">
              <a:solidFill>
                <a:srgbClr val="000000"/>
              </a:solidFill>
            </a:endParaRPr>
          </a:p>
        </p:txBody>
      </p:sp>
      <p:sp>
        <p:nvSpPr>
          <p:cNvPr id="4" name="TextBox 3"/>
          <p:cNvSpPr txBox="1"/>
          <p:nvPr/>
        </p:nvSpPr>
        <p:spPr>
          <a:xfrm>
            <a:off x="323528" y="476672"/>
            <a:ext cx="8136904" cy="5355312"/>
          </a:xfrm>
          <a:prstGeom prst="rect">
            <a:avLst/>
          </a:prstGeom>
          <a:noFill/>
        </p:spPr>
        <p:txBody>
          <a:bodyPr wrap="square" rtlCol="1">
            <a:spAutoFit/>
          </a:bodyPr>
          <a:lstStyle/>
          <a:p>
            <a:pPr algn="r" rtl="1"/>
            <a:r>
              <a:rPr lang="he-IL" dirty="0" smtClean="0"/>
              <a:t>עם בואם לגבולות ישראל נתפסו ע"י האנגלים, הועברו לנמל חיפה, משם הועברו לאנייה אחרת ונשלחו לקפריסין. זה ליראות את הארץ ולא להיכנס אליה. האכזבה הייתה נוראה. שם הכירה אמי את אבי ישעיהו (שייקה) ז"ל. ב- 1949 עלתה לא"י  ישר ליפו </a:t>
            </a:r>
            <a:r>
              <a:rPr lang="he-IL" dirty="0" err="1" smtClean="0"/>
              <a:t>לג'בליה</a:t>
            </a:r>
            <a:r>
              <a:rPr lang="he-IL" dirty="0" smtClean="0"/>
              <a:t>.</a:t>
            </a:r>
          </a:p>
          <a:p>
            <a:pPr algn="r" rtl="1"/>
            <a:r>
              <a:rPr lang="he-IL" dirty="0" smtClean="0"/>
              <a:t>זיכרון נוסף: זה היה ביום חורף, אמי יצאה לחפש את שתי אחיותיה ואחיה שגרו בכפר אתא. ישבה באוטובוס ליד אישה ושאלה אותה האם היא יודעת או מכירה את משפחת </a:t>
            </a:r>
            <a:r>
              <a:rPr lang="he-IL" dirty="0" err="1" smtClean="0"/>
              <a:t>לנטר</a:t>
            </a:r>
            <a:r>
              <a:rPr lang="he-IL" dirty="0" smtClean="0"/>
              <a:t> שרה, </a:t>
            </a:r>
            <a:r>
              <a:rPr lang="he-IL" dirty="0" err="1" smtClean="0"/>
              <a:t>מונדרשטיין</a:t>
            </a:r>
            <a:r>
              <a:rPr lang="he-IL" dirty="0" smtClean="0"/>
              <a:t> ישראל וחיה קהת שגרים בכפר אתא. האישה שישבה במקרה לידה נתנה צעקת התפעלות ואמרה אני לאה </a:t>
            </a:r>
            <a:r>
              <a:rPr lang="he-IL" dirty="0" err="1" smtClean="0"/>
              <a:t>מונדרשטיין</a:t>
            </a:r>
            <a:r>
              <a:rPr lang="he-IL" dirty="0" smtClean="0"/>
              <a:t> גיסתך אשתו של אחיך ואני אקח אותך ואראה לך היכן הם גרים. השמחה באוטובוס הייתה מרגשת עד דמעות, וכך נפגשה עם המשפחה ששרדה.</a:t>
            </a:r>
          </a:p>
          <a:p>
            <a:pPr algn="r" rtl="1"/>
            <a:r>
              <a:rPr lang="he-IL" dirty="0" smtClean="0"/>
              <a:t>זיכרון: הייתי בגן גאולה שהייתה בזמנו אשתו של ספיר.</a:t>
            </a:r>
            <a:endParaRPr lang="en-US" dirty="0" smtClean="0"/>
          </a:p>
          <a:p>
            <a:pPr algn="r" rtl="1"/>
            <a:r>
              <a:rPr lang="he-IL" dirty="0" smtClean="0"/>
              <a:t>זיכרון: חילקו נפט על סוס ועגלה, גם קרח. קונים </a:t>
            </a:r>
            <a:r>
              <a:rPr lang="he-IL" dirty="0" err="1" smtClean="0"/>
              <a:t>קיינס</a:t>
            </a:r>
            <a:r>
              <a:rPr lang="he-IL" dirty="0" smtClean="0"/>
              <a:t> (קנה סוכר) ונהנים. מטפסים על העצים, קוטפים תותים וחוזרים עם כתמים. מגדלים תולעי משי.</a:t>
            </a:r>
          </a:p>
          <a:p>
            <a:pPr algn="r" rtl="1"/>
            <a:endParaRPr lang="he-IL" dirty="0"/>
          </a:p>
          <a:p>
            <a:pPr algn="r" rtl="1"/>
            <a:r>
              <a:rPr lang="he-IL" dirty="0" smtClean="0"/>
              <a:t>כיום אני בת 64, יש לי 3 ילדים גדולים, 8 נכדים מדהימים שממלאים לי את החיים ואני בתור סבתא משתדלת להיות וליהנות איתם כמה שיותר...</a:t>
            </a:r>
          </a:p>
          <a:p>
            <a:pPr algn="r" rtl="1"/>
            <a:r>
              <a:rPr lang="he-IL" dirty="0" smtClean="0"/>
              <a:t>נפרדתי מבעלי ומשתדלת להיות חזקה. אף פעם אי אפשר לדעת לאן מובילים החיים. את השיר "אל תשליכני לעת זקנה" הייתי שרה לו. אך הבטחות לחוד... ומעשים לחוד... מסקנה: צריך קודם כל לדאוג לעצמך, לא להיות תלוי באף אחד, אפילו על האדם שאתה סומך עליו יותר מכל...</a:t>
            </a:r>
            <a:endParaRPr lang="he-IL" dirty="0"/>
          </a:p>
        </p:txBody>
      </p:sp>
    </p:spTree>
    <p:extLst>
      <p:ext uri="{BB962C8B-B14F-4D97-AF65-F5344CB8AC3E}">
        <p14:creationId xmlns:p14="http://schemas.microsoft.com/office/powerpoint/2010/main" val="413524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13</a:t>
            </a:fld>
            <a:endParaRPr lang="en-US" dirty="0">
              <a:solidFill>
                <a:srgbClr val="000000"/>
              </a:solidFill>
            </a:endParaRPr>
          </a:p>
        </p:txBody>
      </p:sp>
      <p:sp>
        <p:nvSpPr>
          <p:cNvPr id="4" name="TextBox 3"/>
          <p:cNvSpPr txBox="1"/>
          <p:nvPr/>
        </p:nvSpPr>
        <p:spPr>
          <a:xfrm>
            <a:off x="755576" y="476672"/>
            <a:ext cx="7875757" cy="461665"/>
          </a:xfrm>
          <a:prstGeom prst="rect">
            <a:avLst/>
          </a:prstGeom>
          <a:noFill/>
        </p:spPr>
        <p:txBody>
          <a:bodyPr wrap="square" rtlCol="0">
            <a:spAutoFit/>
          </a:bodyPr>
          <a:lstStyle/>
          <a:p>
            <a:pPr algn="ctr"/>
            <a:r>
              <a:rPr lang="he-IL" sz="2400" b="1" i="1" u="sng" dirty="0" smtClean="0">
                <a:solidFill>
                  <a:schemeClr val="bg1"/>
                </a:solidFill>
                <a:effectLst>
                  <a:outerShdw blurRad="38100" dist="38100" dir="2700000" algn="tl">
                    <a:srgbClr val="000000">
                      <a:alpha val="43137"/>
                    </a:srgbClr>
                  </a:outerShdw>
                </a:effectLst>
              </a:rPr>
              <a:t>עוד סיפור</a:t>
            </a:r>
            <a:endParaRPr lang="en-US" sz="2400" b="1" i="1" u="sng"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67544" y="1196752"/>
            <a:ext cx="8208912" cy="1477328"/>
          </a:xfrm>
          <a:prstGeom prst="rect">
            <a:avLst/>
          </a:prstGeom>
          <a:noFill/>
        </p:spPr>
        <p:txBody>
          <a:bodyPr wrap="square" rtlCol="0">
            <a:spAutoFit/>
          </a:bodyPr>
          <a:lstStyle/>
          <a:p>
            <a:pPr algn="r" rtl="1"/>
            <a:r>
              <a:rPr lang="he-IL" dirty="0" smtClean="0">
                <a:solidFill>
                  <a:schemeClr val="bg2"/>
                </a:solidFill>
              </a:rPr>
              <a:t>היות והייתי הקטנה במשפחה תמיד לקחו אותי ופינקו אותי.</a:t>
            </a:r>
          </a:p>
          <a:p>
            <a:pPr algn="r" rtl="1"/>
            <a:r>
              <a:rPr lang="he-IL" dirty="0" smtClean="0">
                <a:solidFill>
                  <a:schemeClr val="bg2"/>
                </a:solidFill>
              </a:rPr>
              <a:t>הייתה לי  בת דודה (יהודית הגדולה) שהתגוררה בקיבוץ דן ואהבתי לבוא אליה.</a:t>
            </a:r>
          </a:p>
          <a:p>
            <a:pPr algn="r" rtl="1"/>
            <a:r>
              <a:rPr lang="he-IL" dirty="0" smtClean="0">
                <a:solidFill>
                  <a:schemeClr val="bg2"/>
                </a:solidFill>
              </a:rPr>
              <a:t>היו לי חוויות שיכולתי לחוש את חיי הקיבוץ, ערבי שירה, לאכול בחדר אוכל עם כולם, לקום לפנות בוקר ולצאת לקטיף . </a:t>
            </a:r>
          </a:p>
          <a:p>
            <a:pPr algn="r" rtl="1"/>
            <a:r>
              <a:rPr lang="he-IL" dirty="0" smtClean="0">
                <a:solidFill>
                  <a:schemeClr val="bg2"/>
                </a:solidFill>
              </a:rPr>
              <a:t>עד היום היא ממשיכה להגיע ולקחת אותי לכל מיני בילויים ואנחנו נהנות ביחד.</a:t>
            </a:r>
          </a:p>
        </p:txBody>
      </p:sp>
      <p:pic>
        <p:nvPicPr>
          <p:cNvPr id="7" name="תמונה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2676297"/>
            <a:ext cx="7888908" cy="774259"/>
          </a:xfrm>
          <a:prstGeom prst="rect">
            <a:avLst/>
          </a:prstGeom>
        </p:spPr>
      </p:pic>
      <p:sp>
        <p:nvSpPr>
          <p:cNvPr id="10" name="מלבן 9"/>
          <p:cNvSpPr/>
          <p:nvPr/>
        </p:nvSpPr>
        <p:spPr>
          <a:xfrm>
            <a:off x="3690127" y="3717032"/>
            <a:ext cx="2674728" cy="923330"/>
          </a:xfrm>
          <a:prstGeom prst="rect">
            <a:avLst/>
          </a:prstGeom>
          <a:noFill/>
        </p:spPr>
        <p:txBody>
          <a:bodyPr wrap="square" lIns="91440" tIns="45720" rIns="91440" bIns="45720">
            <a:spAutoFit/>
          </a:bodyPr>
          <a:lstStyle/>
          <a:p>
            <a:pPr algn="ctr"/>
            <a:r>
              <a:rPr lang="he-IL"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הסוף</a:t>
            </a:r>
            <a:endParaRPr lang="he-IL"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90525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14</a:t>
            </a:fld>
            <a:endParaRPr lang="en-US" dirty="0">
              <a:solidFill>
                <a:srgbClr val="000000"/>
              </a:solidFill>
            </a:endParaRPr>
          </a:p>
        </p:txBody>
      </p:sp>
      <p:sp>
        <p:nvSpPr>
          <p:cNvPr id="4" name="TextBox 3"/>
          <p:cNvSpPr txBox="1"/>
          <p:nvPr/>
        </p:nvSpPr>
        <p:spPr>
          <a:xfrm>
            <a:off x="971600" y="260648"/>
            <a:ext cx="7416824" cy="4068293"/>
          </a:xfrm>
          <a:prstGeom prst="rect">
            <a:avLst/>
          </a:prstGeom>
          <a:noFill/>
        </p:spPr>
        <p:txBody>
          <a:bodyPr wrap="square" rtlCol="1">
            <a:spAutoFit/>
          </a:bodyPr>
          <a:lstStyle/>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לסבתא יהודית,</a:t>
            </a:r>
            <a:endParaRPr lang="en-US" altLang="en-US" sz="100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כשעמית ודין השתתפו אתך בקשר הרב דורי חשבתי איך יהיה לי לשתף אותך בתוכנית.</a:t>
            </a:r>
            <a:endParaRPr lang="en-US" altLang="en-US" sz="100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גיליתי שהיה לי מעניין לשמוע את כל הסיפורים שסיפרת על מקום הולדתך, איך גדלת, במה שיחקת</a:t>
            </a:r>
            <a:r>
              <a:rPr lang="he-IL" altLang="en-US" sz="1200" dirty="0">
                <a:solidFill>
                  <a:schemeClr val="bg1"/>
                </a:solidFill>
                <a:latin typeface="Calibri" panose="020F0502020204030204" pitchFamily="34" charset="0"/>
                <a:ea typeface="Calibri" panose="020F0502020204030204" pitchFamily="34" charset="0"/>
                <a:cs typeface="Arial" panose="020B0604020202020204" pitchFamily="34" charset="0"/>
              </a:rPr>
              <a:t>.</a:t>
            </a:r>
            <a:endParaRPr lang="en-US" altLang="en-US" sz="100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היה לי כיף שביקרנו ביחד בבית התפוצות.</a:t>
            </a:r>
            <a:endParaRPr lang="en-US" altLang="en-US" sz="100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אני אתגעגע לצאת בימי שני לקשר הרב דורי.</a:t>
            </a:r>
            <a:endParaRPr lang="en-US" altLang="en-US" sz="100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למדתי עלייך ועל המשפחה שבאת ממנה.</a:t>
            </a:r>
            <a:endParaRPr lang="en-US" altLang="en-US" sz="100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אני ממליץ על הקשר הרב דורי כי זה כיף לעבוד עם סבתא כמוך.</a:t>
            </a:r>
            <a:endParaRPr lang="en-US" altLang="en-US" sz="1000" dirty="0">
              <a:solidFill>
                <a:schemeClr val="bg1"/>
              </a:solidFill>
            </a:endParaRPr>
          </a:p>
          <a:p>
            <a:pPr algn="r" rtl="1">
              <a:lnSpc>
                <a:spcPct val="107000"/>
              </a:lnSpc>
              <a:spcAft>
                <a:spcPts val="800"/>
              </a:spcAft>
            </a:pPr>
            <a:r>
              <a:rPr lang="he-IL" dirty="0" smtClean="0">
                <a:solidFill>
                  <a:schemeClr val="bg1"/>
                </a:solidFill>
                <a:latin typeface="Calibri"/>
                <a:ea typeface="Calibri"/>
                <a:cs typeface="Arial"/>
              </a:rPr>
              <a:t>אני </a:t>
            </a:r>
            <a:r>
              <a:rPr lang="he-IL" dirty="0">
                <a:solidFill>
                  <a:schemeClr val="bg1"/>
                </a:solidFill>
                <a:latin typeface="Calibri"/>
                <a:ea typeface="Calibri"/>
                <a:cs typeface="Arial"/>
              </a:rPr>
              <a:t>רוצה להודות לך על שבאת לבית הספר כל </a:t>
            </a:r>
            <a:r>
              <a:rPr lang="he-IL" dirty="0" smtClean="0">
                <a:solidFill>
                  <a:schemeClr val="bg1"/>
                </a:solidFill>
                <a:latin typeface="Calibri"/>
                <a:ea typeface="Calibri"/>
                <a:cs typeface="Arial"/>
              </a:rPr>
              <a:t>שבוע, ישבת אתנו </a:t>
            </a:r>
            <a:r>
              <a:rPr lang="he-IL" dirty="0">
                <a:solidFill>
                  <a:schemeClr val="bg1"/>
                </a:solidFill>
                <a:latin typeface="Calibri"/>
                <a:ea typeface="Calibri"/>
                <a:cs typeface="Arial"/>
              </a:rPr>
              <a:t>וסיפרת לנו את כל הדברים.</a:t>
            </a:r>
            <a:endParaRPr lang="en-US" sz="1200" dirty="0">
              <a:solidFill>
                <a:schemeClr val="bg1"/>
              </a:solidFill>
              <a:latin typeface="Calibri"/>
              <a:ea typeface="Calibri"/>
              <a:cs typeface="Arial"/>
            </a:endParaRPr>
          </a:p>
          <a:p>
            <a:pPr algn="r" rtl="1">
              <a:lnSpc>
                <a:spcPct val="107000"/>
              </a:lnSpc>
              <a:spcAft>
                <a:spcPts val="800"/>
              </a:spcAft>
            </a:pPr>
            <a:r>
              <a:rPr lang="he-IL" dirty="0">
                <a:solidFill>
                  <a:schemeClr val="bg1"/>
                </a:solidFill>
                <a:latin typeface="Calibri"/>
                <a:ea typeface="Calibri"/>
                <a:cs typeface="Arial"/>
              </a:rPr>
              <a:t>תודה מנכדך האוהב,</a:t>
            </a:r>
            <a:endParaRPr lang="en-US" sz="1200" dirty="0">
              <a:solidFill>
                <a:schemeClr val="bg1"/>
              </a:solidFill>
              <a:latin typeface="Calibri"/>
              <a:ea typeface="Calibri"/>
              <a:cs typeface="Arial"/>
            </a:endParaRPr>
          </a:p>
          <a:p>
            <a:pPr algn="r" rtl="1">
              <a:lnSpc>
                <a:spcPct val="107000"/>
              </a:lnSpc>
              <a:spcAft>
                <a:spcPts val="800"/>
              </a:spcAft>
            </a:pPr>
            <a:r>
              <a:rPr lang="he-IL" dirty="0">
                <a:solidFill>
                  <a:schemeClr val="bg1"/>
                </a:solidFill>
                <a:latin typeface="Calibri"/>
                <a:ea typeface="Calibri"/>
                <a:cs typeface="Arial"/>
              </a:rPr>
              <a:t>יובל</a:t>
            </a:r>
            <a:endParaRPr lang="en-US" sz="1200" dirty="0">
              <a:solidFill>
                <a:schemeClr val="bg1"/>
              </a:solidFill>
              <a:effectLst/>
              <a:latin typeface="Calibri"/>
              <a:ea typeface="Calibri"/>
              <a:cs typeface="Aria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4365104"/>
            <a:ext cx="2262001" cy="216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84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15</a:t>
            </a:fld>
            <a:endParaRPr lang="en-US" dirty="0">
              <a:solidFill>
                <a:srgbClr val="000000"/>
              </a:solidFill>
            </a:endParaRPr>
          </a:p>
        </p:txBody>
      </p:sp>
      <p:sp>
        <p:nvSpPr>
          <p:cNvPr id="4" name="TextBox 3"/>
          <p:cNvSpPr txBox="1"/>
          <p:nvPr/>
        </p:nvSpPr>
        <p:spPr>
          <a:xfrm>
            <a:off x="755576" y="188640"/>
            <a:ext cx="8064896" cy="3508653"/>
          </a:xfrm>
          <a:prstGeom prst="rect">
            <a:avLst/>
          </a:prstGeom>
          <a:noFill/>
        </p:spPr>
        <p:txBody>
          <a:bodyPr wrap="square" rtlCol="1">
            <a:spAutoFit/>
          </a:bodyPr>
          <a:lstStyle/>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לסבתא יהודית היקרה,</a:t>
            </a:r>
            <a:endParaRPr lang="en-US" altLang="en-US" sz="105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אני שמח שהצטרפת לקשר הרב דורי.</a:t>
            </a:r>
            <a:endParaRPr lang="en-US" altLang="en-US" sz="105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נהנינו מאד לעבוד </a:t>
            </a:r>
            <a:r>
              <a:rPr lang="he-IL" alt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אתך </a:t>
            </a: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ולדעת על המשפחה שלך יותר דברים.</a:t>
            </a:r>
            <a:endParaRPr lang="en-US" altLang="en-US" sz="105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היה לי כיף לבקר </a:t>
            </a:r>
            <a:r>
              <a:rPr lang="he-IL" alt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אתך </a:t>
            </a: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בבית התפוצות.</a:t>
            </a:r>
            <a:endParaRPr lang="en-US" altLang="en-US" sz="105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למדתי איפה גרת, ועל חפצים ששמרת עליהם.</a:t>
            </a:r>
            <a:endParaRPr lang="en-US" altLang="en-US" sz="105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אני ממליץ על תכנית הקשר הרב דורי במיוחד עם סבתא כמוך כי את סבתא שלי ואני אוהב אותך.</a:t>
            </a:r>
            <a:endParaRPr lang="en-US" altLang="en-US" sz="105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היית מאד לחוצה מהכתיבה ולפעמים קצת הקשנו עלייך</a:t>
            </a: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אבל בסוף הצלחנו בעבודת צוות עם סבלנות ועזרה של אתי.</a:t>
            </a:r>
            <a:endParaRPr lang="en-US" altLang="en-US" sz="1050" dirty="0">
              <a:solidFill>
                <a:schemeClr val="bg1"/>
              </a:solidFill>
            </a:endParaRPr>
          </a:p>
          <a:p>
            <a:pPr lvl="0" algn="r" defTabSz="914400" rtl="1" eaLnBrk="0" fontAlgn="base" hangingPunct="0">
              <a:spcBef>
                <a:spcPct val="0"/>
              </a:spcBef>
              <a:spcAft>
                <a:spcPct val="0"/>
              </a:spcAft>
            </a:pPr>
            <a:r>
              <a:rPr lang="he-IL" altLang="en-US" dirty="0">
                <a:solidFill>
                  <a:schemeClr val="bg1"/>
                </a:solidFill>
                <a:latin typeface="Calibri" panose="020F0502020204030204" pitchFamily="34" charset="0"/>
                <a:ea typeface="Calibri" panose="020F0502020204030204" pitchFamily="34" charset="0"/>
                <a:cs typeface="Arial" panose="020B0604020202020204" pitchFamily="34" charset="0"/>
              </a:rPr>
              <a:t>אנחנו נתגעגע לבואך לבית הספר בימי שני.</a:t>
            </a:r>
            <a:endParaRPr lang="en-US" alt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r>
              <a:rPr lang="he-IL" dirty="0">
                <a:solidFill>
                  <a:schemeClr val="bg1"/>
                </a:solidFill>
                <a:latin typeface="Calibri" panose="020F0502020204030204" pitchFamily="34" charset="0"/>
                <a:ea typeface="Calibri" panose="020F0502020204030204" pitchFamily="34" charset="0"/>
                <a:cs typeface="Arial" panose="020B0604020202020204" pitchFamily="34" charset="0"/>
              </a:rPr>
              <a:t>תודה לך על עצם היותך סבתא שלנו, סבתא שדואגת לכולם גם ברגעים הכי קשים.</a:t>
            </a:r>
          </a:p>
          <a:p>
            <a:pPr algn="r" rtl="1"/>
            <a:r>
              <a:rPr lang="he-IL" dirty="0">
                <a:solidFill>
                  <a:schemeClr val="bg1"/>
                </a:solidFill>
                <a:latin typeface="Calibri" panose="020F0502020204030204" pitchFamily="34" charset="0"/>
                <a:ea typeface="Calibri" panose="020F0502020204030204" pitchFamily="34" charset="0"/>
                <a:cs typeface="Arial" panose="020B0604020202020204" pitchFamily="34" charset="0"/>
              </a:rPr>
              <a:t> תודה ובאהבה מלירון.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1880" y="4005064"/>
            <a:ext cx="17748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94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16</a:t>
            </a:fld>
            <a:endParaRPr lang="en-US" dirty="0">
              <a:solidFill>
                <a:srgbClr val="000000"/>
              </a:solidFill>
            </a:endParaRP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4827" y="3501824"/>
            <a:ext cx="2123087" cy="33435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769" y="3531913"/>
            <a:ext cx="2327231" cy="3326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5976" y="3796704"/>
            <a:ext cx="2368855" cy="334166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22" y="3486246"/>
            <a:ext cx="2324827" cy="33591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7664" y="1052736"/>
            <a:ext cx="5616624" cy="3024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מלבן 8"/>
          <p:cNvSpPr/>
          <p:nvPr/>
        </p:nvSpPr>
        <p:spPr>
          <a:xfrm>
            <a:off x="1197669" y="5872"/>
            <a:ext cx="7350089" cy="830997"/>
          </a:xfrm>
          <a:prstGeom prst="rect">
            <a:avLst/>
          </a:prstGeom>
          <a:noFill/>
        </p:spPr>
        <p:txBody>
          <a:bodyPr wrap="none" lIns="91440" tIns="45720" rIns="91440" bIns="45720">
            <a:spAutoFit/>
          </a:bodyPr>
          <a:lstStyle/>
          <a:p>
            <a:pPr algn="ctr"/>
            <a:r>
              <a:rPr lang="he-IL" sz="4800" b="1" i="1" u="sng"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rPr>
              <a:t>כל הנכדים של יהודית שרון</a:t>
            </a:r>
            <a:endParaRPr lang="he-IL" sz="4800" b="1" i="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endParaRPr>
          </a:p>
        </p:txBody>
      </p:sp>
      <p:sp>
        <p:nvSpPr>
          <p:cNvPr id="11" name="TextBox 10"/>
          <p:cNvSpPr txBox="1"/>
          <p:nvPr/>
        </p:nvSpPr>
        <p:spPr>
          <a:xfrm>
            <a:off x="3779912" y="1196752"/>
            <a:ext cx="864096" cy="646331"/>
          </a:xfrm>
          <a:prstGeom prst="rect">
            <a:avLst/>
          </a:prstGeom>
          <a:noFill/>
        </p:spPr>
        <p:txBody>
          <a:bodyPr wrap="square" rtlCol="0">
            <a:spAutoFit/>
          </a:bodyPr>
          <a:lstStyle/>
          <a:p>
            <a:r>
              <a:rPr lang="he-IL" dirty="0" smtClean="0">
                <a:solidFill>
                  <a:srgbClr val="FF9900"/>
                </a:solidFill>
              </a:rPr>
              <a:t>סבתא יהודית</a:t>
            </a:r>
            <a:endParaRPr lang="en-US" dirty="0">
              <a:solidFill>
                <a:srgbClr val="FF9900"/>
              </a:solidFill>
            </a:endParaRPr>
          </a:p>
        </p:txBody>
      </p:sp>
      <p:sp>
        <p:nvSpPr>
          <p:cNvPr id="12" name="TextBox 11"/>
          <p:cNvSpPr txBox="1"/>
          <p:nvPr/>
        </p:nvSpPr>
        <p:spPr>
          <a:xfrm>
            <a:off x="4589748" y="1419665"/>
            <a:ext cx="2376264" cy="369332"/>
          </a:xfrm>
          <a:prstGeom prst="rect">
            <a:avLst/>
          </a:prstGeom>
          <a:noFill/>
        </p:spPr>
        <p:txBody>
          <a:bodyPr wrap="square" rtlCol="0">
            <a:spAutoFit/>
          </a:bodyPr>
          <a:lstStyle/>
          <a:p>
            <a:pPr algn="r"/>
            <a:r>
              <a:rPr lang="he-IL" dirty="0" smtClean="0">
                <a:solidFill>
                  <a:srgbClr val="FF9900"/>
                </a:solidFill>
              </a:rPr>
              <a:t>יובל                      דין</a:t>
            </a:r>
            <a:endParaRPr lang="en-US" dirty="0">
              <a:solidFill>
                <a:srgbClr val="FF9900"/>
              </a:solidFill>
            </a:endParaRPr>
          </a:p>
        </p:txBody>
      </p:sp>
      <p:sp>
        <p:nvSpPr>
          <p:cNvPr id="13" name="TextBox 12"/>
          <p:cNvSpPr txBox="1"/>
          <p:nvPr/>
        </p:nvSpPr>
        <p:spPr>
          <a:xfrm>
            <a:off x="2861556" y="1702957"/>
            <a:ext cx="1728192" cy="369332"/>
          </a:xfrm>
          <a:prstGeom prst="rect">
            <a:avLst/>
          </a:prstGeom>
          <a:noFill/>
        </p:spPr>
        <p:txBody>
          <a:bodyPr wrap="square" rtlCol="0">
            <a:spAutoFit/>
          </a:bodyPr>
          <a:lstStyle/>
          <a:p>
            <a:r>
              <a:rPr lang="he-IL" dirty="0" smtClean="0">
                <a:solidFill>
                  <a:srgbClr val="FF9900"/>
                </a:solidFill>
              </a:rPr>
              <a:t>לירון</a:t>
            </a:r>
            <a:endParaRPr lang="en-US" dirty="0">
              <a:solidFill>
                <a:srgbClr val="FF9900"/>
              </a:solidFill>
            </a:endParaRPr>
          </a:p>
        </p:txBody>
      </p:sp>
      <p:sp>
        <p:nvSpPr>
          <p:cNvPr id="14" name="TextBox 13"/>
          <p:cNvSpPr txBox="1"/>
          <p:nvPr/>
        </p:nvSpPr>
        <p:spPr>
          <a:xfrm>
            <a:off x="2258870" y="1329744"/>
            <a:ext cx="864096" cy="369332"/>
          </a:xfrm>
          <a:prstGeom prst="rect">
            <a:avLst/>
          </a:prstGeom>
          <a:noFill/>
        </p:spPr>
        <p:txBody>
          <a:bodyPr wrap="square" rtlCol="0">
            <a:spAutoFit/>
          </a:bodyPr>
          <a:lstStyle/>
          <a:p>
            <a:r>
              <a:rPr lang="he-IL" dirty="0" smtClean="0">
                <a:solidFill>
                  <a:srgbClr val="FF9900"/>
                </a:solidFill>
              </a:rPr>
              <a:t>עמית</a:t>
            </a:r>
            <a:endParaRPr lang="en-US" dirty="0">
              <a:solidFill>
                <a:srgbClr val="FF9900"/>
              </a:solidFill>
            </a:endParaRPr>
          </a:p>
        </p:txBody>
      </p:sp>
      <p:sp>
        <p:nvSpPr>
          <p:cNvPr id="15" name="TextBox 14"/>
          <p:cNvSpPr txBox="1"/>
          <p:nvPr/>
        </p:nvSpPr>
        <p:spPr>
          <a:xfrm>
            <a:off x="467544" y="3796704"/>
            <a:ext cx="1368152" cy="369332"/>
          </a:xfrm>
          <a:prstGeom prst="rect">
            <a:avLst/>
          </a:prstGeom>
          <a:noFill/>
        </p:spPr>
        <p:txBody>
          <a:bodyPr wrap="square" rtlCol="0">
            <a:spAutoFit/>
          </a:bodyPr>
          <a:lstStyle/>
          <a:p>
            <a:r>
              <a:rPr lang="he-IL" dirty="0" smtClean="0"/>
              <a:t>איתמר</a:t>
            </a:r>
            <a:endParaRPr lang="en-US" dirty="0"/>
          </a:p>
        </p:txBody>
      </p:sp>
      <p:sp>
        <p:nvSpPr>
          <p:cNvPr id="16" name="TextBox 15"/>
          <p:cNvSpPr txBox="1"/>
          <p:nvPr/>
        </p:nvSpPr>
        <p:spPr>
          <a:xfrm>
            <a:off x="3122458" y="3793052"/>
            <a:ext cx="1206388" cy="369332"/>
          </a:xfrm>
          <a:prstGeom prst="rect">
            <a:avLst/>
          </a:prstGeom>
          <a:noFill/>
        </p:spPr>
        <p:txBody>
          <a:bodyPr wrap="square" rtlCol="0">
            <a:spAutoFit/>
          </a:bodyPr>
          <a:lstStyle/>
          <a:p>
            <a:r>
              <a:rPr lang="he-IL" dirty="0" smtClean="0"/>
              <a:t>אורי</a:t>
            </a:r>
            <a:endParaRPr lang="en-US" dirty="0"/>
          </a:p>
        </p:txBody>
      </p:sp>
      <p:sp>
        <p:nvSpPr>
          <p:cNvPr id="17" name="TextBox 16"/>
          <p:cNvSpPr txBox="1"/>
          <p:nvPr/>
        </p:nvSpPr>
        <p:spPr>
          <a:xfrm>
            <a:off x="5088671" y="4394532"/>
            <a:ext cx="1434859" cy="369332"/>
          </a:xfrm>
          <a:prstGeom prst="rect">
            <a:avLst/>
          </a:prstGeom>
          <a:noFill/>
        </p:spPr>
        <p:txBody>
          <a:bodyPr wrap="square" rtlCol="0">
            <a:spAutoFit/>
          </a:bodyPr>
          <a:lstStyle/>
          <a:p>
            <a:r>
              <a:rPr lang="he-IL" dirty="0" err="1" smtClean="0">
                <a:solidFill>
                  <a:srgbClr val="66FFFF"/>
                </a:solidFill>
              </a:rPr>
              <a:t>ליהיא</a:t>
            </a:r>
            <a:endParaRPr lang="en-US" dirty="0">
              <a:solidFill>
                <a:srgbClr val="66FFFF"/>
              </a:solidFill>
            </a:endParaRPr>
          </a:p>
        </p:txBody>
      </p:sp>
      <p:sp>
        <p:nvSpPr>
          <p:cNvPr id="18" name="TextBox 17"/>
          <p:cNvSpPr txBox="1"/>
          <p:nvPr/>
        </p:nvSpPr>
        <p:spPr>
          <a:xfrm>
            <a:off x="7308304" y="3742618"/>
            <a:ext cx="1465698" cy="400110"/>
          </a:xfrm>
          <a:prstGeom prst="rect">
            <a:avLst/>
          </a:prstGeom>
          <a:noFill/>
        </p:spPr>
        <p:txBody>
          <a:bodyPr wrap="square" rtlCol="0">
            <a:spAutoFit/>
          </a:bodyPr>
          <a:lstStyle/>
          <a:p>
            <a:r>
              <a:rPr lang="he-IL" sz="2000" dirty="0" smtClean="0">
                <a:solidFill>
                  <a:srgbClr val="66FFFF"/>
                </a:solidFill>
              </a:rPr>
              <a:t>ניר</a:t>
            </a:r>
            <a:endParaRPr lang="en-US" sz="2000" dirty="0">
              <a:solidFill>
                <a:srgbClr val="66FFFF"/>
              </a:solidFill>
            </a:endParaRPr>
          </a:p>
        </p:txBody>
      </p:sp>
    </p:spTree>
    <p:extLst>
      <p:ext uri="{BB962C8B-B14F-4D97-AF65-F5344CB8AC3E}">
        <p14:creationId xmlns:p14="http://schemas.microsoft.com/office/powerpoint/2010/main" val="66226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357" b="99197" l="9981" r="89955"/>
                    </a14:imgEffect>
                  </a14:imgLayer>
                </a14:imgProps>
              </a:ext>
              <a:ext uri="{28A0092B-C50C-407E-A947-70E740481C1C}">
                <a14:useLocalDpi xmlns:a14="http://schemas.microsoft.com/office/drawing/2010/main"/>
              </a:ext>
            </a:extLst>
          </a:blip>
          <a:srcRect/>
          <a:stretch>
            <a:fillRect/>
          </a:stretch>
        </p:blipFill>
        <p:spPr bwMode="auto">
          <a:xfrm>
            <a:off x="-425220" y="-513672"/>
            <a:ext cx="10441160" cy="747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ציין מיקום של כותרת תחתונה 1"/>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17" name="מציין מיקום של מספר שקופית 16"/>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2</a:t>
            </a:fld>
            <a:endParaRPr lang="en-US" dirty="0">
              <a:solidFill>
                <a:srgbClr val="B13F9A"/>
              </a:solidFill>
            </a:endParaRPr>
          </a:p>
        </p:txBody>
      </p:sp>
      <p:sp>
        <p:nvSpPr>
          <p:cNvPr id="3" name="מלבן 2"/>
          <p:cNvSpPr/>
          <p:nvPr/>
        </p:nvSpPr>
        <p:spPr>
          <a:xfrm>
            <a:off x="2913403" y="-98821"/>
            <a:ext cx="3986990" cy="707886"/>
          </a:xfrm>
          <a:prstGeom prst="rect">
            <a:avLst/>
          </a:prstGeom>
          <a:noFill/>
        </p:spPr>
        <p:txBody>
          <a:bodyPr wrap="none" lIns="91440" tIns="45720" rIns="91440" bIns="45720">
            <a:spAutoFit/>
          </a:bodyPr>
          <a:lstStyle/>
          <a:p>
            <a:pPr algn="ctr"/>
            <a:r>
              <a:rPr lang="he-I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עץ משפחת: </a:t>
            </a:r>
            <a:r>
              <a:rPr lang="he-IL"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טלמור</a:t>
            </a:r>
            <a:endParaRPr lang="he-IL"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אליפסה 3"/>
          <p:cNvSpPr/>
          <p:nvPr/>
        </p:nvSpPr>
        <p:spPr>
          <a:xfrm>
            <a:off x="5266114" y="2790449"/>
            <a:ext cx="1426357"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יהודית </a:t>
            </a:r>
            <a:endParaRPr lang="he-IL" dirty="0"/>
          </a:p>
        </p:txBody>
      </p:sp>
      <p:sp>
        <p:nvSpPr>
          <p:cNvPr id="5" name="אליפסה 4"/>
          <p:cNvSpPr/>
          <p:nvPr/>
        </p:nvSpPr>
        <p:spPr>
          <a:xfrm>
            <a:off x="3369003" y="2717461"/>
            <a:ext cx="1426357"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אהרון</a:t>
            </a:r>
            <a:endParaRPr lang="he-IL" dirty="0"/>
          </a:p>
        </p:txBody>
      </p:sp>
      <p:sp>
        <p:nvSpPr>
          <p:cNvPr id="6" name="אליפסה 5"/>
          <p:cNvSpPr/>
          <p:nvPr/>
        </p:nvSpPr>
        <p:spPr>
          <a:xfrm>
            <a:off x="3340010" y="3774654"/>
            <a:ext cx="1426357" cy="1008112"/>
          </a:xfrm>
          <a:prstGeom prst="ellipse">
            <a:avLst/>
          </a:prstGeom>
          <a:ln/>
        </p:spPr>
        <p:style>
          <a:lnRef idx="2">
            <a:schemeClr val="accent3"/>
          </a:lnRef>
          <a:fillRef idx="1">
            <a:schemeClr val="lt1"/>
          </a:fillRef>
          <a:effectRef idx="0">
            <a:schemeClr val="accent3"/>
          </a:effectRef>
          <a:fontRef idx="minor">
            <a:schemeClr val="dk1"/>
          </a:fontRef>
        </p:style>
        <p:txBody>
          <a:bodyPr rtlCol="1" anchor="ctr"/>
          <a:lstStyle/>
          <a:p>
            <a:pPr algn="ctr"/>
            <a:r>
              <a:rPr lang="he-IL" dirty="0" smtClean="0"/>
              <a:t>גיא</a:t>
            </a:r>
            <a:endParaRPr lang="he-IL" dirty="0"/>
          </a:p>
        </p:txBody>
      </p:sp>
      <p:sp>
        <p:nvSpPr>
          <p:cNvPr id="7" name="אליפסה 6"/>
          <p:cNvSpPr/>
          <p:nvPr/>
        </p:nvSpPr>
        <p:spPr>
          <a:xfrm>
            <a:off x="5257004" y="3917699"/>
            <a:ext cx="1426357" cy="1008112"/>
          </a:xfrm>
          <a:prstGeom prst="ellipse">
            <a:avLst/>
          </a:prstGeom>
          <a:ln/>
        </p:spPr>
        <p:style>
          <a:lnRef idx="2">
            <a:schemeClr val="accent3"/>
          </a:lnRef>
          <a:fillRef idx="1">
            <a:schemeClr val="lt1"/>
          </a:fillRef>
          <a:effectRef idx="0">
            <a:schemeClr val="accent3"/>
          </a:effectRef>
          <a:fontRef idx="minor">
            <a:schemeClr val="dk1"/>
          </a:fontRef>
        </p:style>
        <p:txBody>
          <a:bodyPr rtlCol="1" anchor="ctr"/>
          <a:lstStyle/>
          <a:p>
            <a:pPr algn="ctr"/>
            <a:r>
              <a:rPr lang="he-IL" dirty="0" smtClean="0"/>
              <a:t>דנה</a:t>
            </a:r>
            <a:endParaRPr lang="he-IL" dirty="0"/>
          </a:p>
        </p:txBody>
      </p:sp>
      <p:sp>
        <p:nvSpPr>
          <p:cNvPr id="10" name="אליפסה 9"/>
          <p:cNvSpPr/>
          <p:nvPr/>
        </p:nvSpPr>
        <p:spPr>
          <a:xfrm>
            <a:off x="3200797" y="4792044"/>
            <a:ext cx="1080121"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smtClean="0"/>
              <a:t>לירון </a:t>
            </a:r>
            <a:endParaRPr lang="he-IL" dirty="0"/>
          </a:p>
        </p:txBody>
      </p:sp>
      <p:sp>
        <p:nvSpPr>
          <p:cNvPr id="11" name="אליפסה 10"/>
          <p:cNvSpPr/>
          <p:nvPr/>
        </p:nvSpPr>
        <p:spPr>
          <a:xfrm>
            <a:off x="2285037" y="4585768"/>
            <a:ext cx="1080121"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smtClean="0"/>
              <a:t>יובל</a:t>
            </a:r>
            <a:endParaRPr lang="he-IL" dirty="0"/>
          </a:p>
        </p:txBody>
      </p:sp>
      <p:sp>
        <p:nvSpPr>
          <p:cNvPr id="12" name="אליפסה 11"/>
          <p:cNvSpPr/>
          <p:nvPr/>
        </p:nvSpPr>
        <p:spPr>
          <a:xfrm>
            <a:off x="5872457" y="4988371"/>
            <a:ext cx="1080121"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smtClean="0"/>
              <a:t>עמית</a:t>
            </a:r>
            <a:endParaRPr lang="he-IL" dirty="0"/>
          </a:p>
        </p:txBody>
      </p:sp>
      <p:sp>
        <p:nvSpPr>
          <p:cNvPr id="13" name="אליפסה 12"/>
          <p:cNvSpPr/>
          <p:nvPr/>
        </p:nvSpPr>
        <p:spPr>
          <a:xfrm>
            <a:off x="3491035" y="531704"/>
            <a:ext cx="1124305" cy="1008112"/>
          </a:xfrm>
          <a:prstGeom prst="ellipse">
            <a:avLst/>
          </a:prstGeom>
          <a:ln/>
        </p:spPr>
        <p:style>
          <a:lnRef idx="2">
            <a:schemeClr val="accent3"/>
          </a:lnRef>
          <a:fillRef idx="1">
            <a:schemeClr val="lt1"/>
          </a:fillRef>
          <a:effectRef idx="0">
            <a:schemeClr val="accent3"/>
          </a:effectRef>
          <a:fontRef idx="minor">
            <a:schemeClr val="dk1"/>
          </a:fontRef>
        </p:style>
        <p:txBody>
          <a:bodyPr rtlCol="1" anchor="ctr"/>
          <a:lstStyle/>
          <a:p>
            <a:pPr algn="ctr"/>
            <a:r>
              <a:rPr lang="he-IL" dirty="0" smtClean="0"/>
              <a:t>שלמה</a:t>
            </a:r>
            <a:endParaRPr lang="he-IL" dirty="0"/>
          </a:p>
        </p:txBody>
      </p:sp>
      <p:sp>
        <p:nvSpPr>
          <p:cNvPr id="14" name="אליפסה 13"/>
          <p:cNvSpPr/>
          <p:nvPr/>
        </p:nvSpPr>
        <p:spPr>
          <a:xfrm>
            <a:off x="5348582" y="545040"/>
            <a:ext cx="1181219" cy="1008112"/>
          </a:xfrm>
          <a:prstGeom prst="ellipse">
            <a:avLst/>
          </a:prstGeom>
          <a:ln/>
        </p:spPr>
        <p:style>
          <a:lnRef idx="2">
            <a:schemeClr val="accent3"/>
          </a:lnRef>
          <a:fillRef idx="1">
            <a:schemeClr val="lt1"/>
          </a:fillRef>
          <a:effectRef idx="0">
            <a:schemeClr val="accent3"/>
          </a:effectRef>
          <a:fontRef idx="minor">
            <a:schemeClr val="dk1"/>
          </a:fontRef>
        </p:style>
        <p:txBody>
          <a:bodyPr rtlCol="1" anchor="ctr"/>
          <a:lstStyle/>
          <a:p>
            <a:pPr algn="ctr"/>
            <a:r>
              <a:rPr lang="he-IL" dirty="0" smtClean="0"/>
              <a:t>איטה</a:t>
            </a:r>
            <a:endParaRPr lang="he-IL" dirty="0"/>
          </a:p>
        </p:txBody>
      </p:sp>
      <p:sp>
        <p:nvSpPr>
          <p:cNvPr id="19" name="אליפסה 18"/>
          <p:cNvSpPr/>
          <p:nvPr/>
        </p:nvSpPr>
        <p:spPr>
          <a:xfrm>
            <a:off x="4134605" y="4902955"/>
            <a:ext cx="1080121"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smtClean="0"/>
              <a:t>דין </a:t>
            </a:r>
            <a:endParaRPr lang="he-IL" dirty="0"/>
          </a:p>
        </p:txBody>
      </p:sp>
      <p:sp>
        <p:nvSpPr>
          <p:cNvPr id="29" name="אליפסה 28"/>
          <p:cNvSpPr/>
          <p:nvPr/>
        </p:nvSpPr>
        <p:spPr>
          <a:xfrm>
            <a:off x="5348582" y="1672290"/>
            <a:ext cx="1426357"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דינה</a:t>
            </a:r>
            <a:endParaRPr lang="he-IL" dirty="0"/>
          </a:p>
        </p:txBody>
      </p:sp>
      <p:sp>
        <p:nvSpPr>
          <p:cNvPr id="30" name="אליפסה 29"/>
          <p:cNvSpPr/>
          <p:nvPr/>
        </p:nvSpPr>
        <p:spPr>
          <a:xfrm>
            <a:off x="3285459" y="1660268"/>
            <a:ext cx="1426357"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ישעיהו</a:t>
            </a:r>
          </a:p>
          <a:p>
            <a:pPr algn="ctr"/>
            <a:r>
              <a:rPr lang="he-IL" dirty="0"/>
              <a:t>(</a:t>
            </a:r>
            <a:r>
              <a:rPr lang="he-IL" dirty="0" smtClean="0"/>
              <a:t>שייקה)</a:t>
            </a:r>
            <a:endParaRPr lang="he-IL" dirty="0"/>
          </a:p>
        </p:txBody>
      </p:sp>
    </p:spTree>
    <p:extLst>
      <p:ext uri="{BB962C8B-B14F-4D97-AF65-F5344CB8AC3E}">
        <p14:creationId xmlns:p14="http://schemas.microsoft.com/office/powerpoint/2010/main" val="344130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מלבן 26"/>
          <p:cNvSpPr/>
          <p:nvPr/>
        </p:nvSpPr>
        <p:spPr>
          <a:xfrm>
            <a:off x="1259632" y="-141308"/>
            <a:ext cx="5357851" cy="1231106"/>
          </a:xfrm>
          <a:prstGeom prst="rect">
            <a:avLst/>
          </a:prstGeom>
          <a:noFill/>
        </p:spPr>
        <p:txBody>
          <a:bodyPr wrap="square" lIns="91440" tIns="45720" rIns="91440" bIns="45720">
            <a:spAutoFit/>
          </a:bodyPr>
          <a:lstStyle/>
          <a:p>
            <a:pPr algn="ctr"/>
            <a:r>
              <a:rPr lang="he-I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מוצא משפחתי</a:t>
            </a:r>
          </a:p>
          <a:p>
            <a:pPr algn="ctr"/>
            <a:r>
              <a:rPr lang="he-IL"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(מפות גוגל</a:t>
            </a:r>
            <a:r>
              <a:rPr lang="he-IL"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
        <p:nvSpPr>
          <p:cNvPr id="3" name="מציין מיקום של כותרת תחתונה 2"/>
          <p:cNvSpPr>
            <a:spLocks noGrp="1"/>
          </p:cNvSpPr>
          <p:nvPr>
            <p:ph type="ftr" sz="quarter" idx="11"/>
          </p:nvPr>
        </p:nvSpPr>
        <p:spPr/>
        <p:txBody>
          <a:bodyPr/>
          <a:lstStyle/>
          <a:p>
            <a:pPr>
              <a:defRPr/>
            </a:pPr>
            <a:r>
              <a:rPr lang="he-IL" smtClean="0"/>
              <a:t>הקשר הרב דורי - בי"ס אלחריזי תשעז</a:t>
            </a:r>
            <a:endParaRPr lang="en-US"/>
          </a:p>
        </p:txBody>
      </p:sp>
      <p:sp>
        <p:nvSpPr>
          <p:cNvPr id="4" name="מציין מיקום של מספר שקופית 3"/>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3</a:t>
            </a:fld>
            <a:endParaRPr lang="en-US" dirty="0">
              <a:solidFill>
                <a:srgbClr val="000000"/>
              </a:solidFill>
            </a:endParaRPr>
          </a:p>
        </p:txBody>
      </p:sp>
      <p:pic>
        <p:nvPicPr>
          <p:cNvPr id="2" name="תמונה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094" y="2996952"/>
            <a:ext cx="3608463" cy="3098477"/>
          </a:xfrm>
          <a:prstGeom prst="rect">
            <a:avLst/>
          </a:prstGeom>
        </p:spPr>
      </p:pic>
      <p:sp>
        <p:nvSpPr>
          <p:cNvPr id="11" name="חץ שמאלה 10"/>
          <p:cNvSpPr/>
          <p:nvPr/>
        </p:nvSpPr>
        <p:spPr>
          <a:xfrm rot="19576984">
            <a:off x="2233803" y="2743683"/>
            <a:ext cx="1512168" cy="1152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אליפסה 4"/>
          <p:cNvSpPr/>
          <p:nvPr/>
        </p:nvSpPr>
        <p:spPr>
          <a:xfrm>
            <a:off x="1852965" y="3712589"/>
            <a:ext cx="416744" cy="360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000000"/>
                </a:solidFill>
              </a:rPr>
              <a:t>הקשר הרב דורי - בי"ס אלחריזי תשעז</a:t>
            </a: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4</a:t>
            </a:fld>
            <a:endParaRPr lang="en-US" dirty="0">
              <a:solidFill>
                <a:srgbClr val="000000"/>
              </a:solidFill>
            </a:endParaRPr>
          </a:p>
        </p:txBody>
      </p:sp>
      <p:sp>
        <p:nvSpPr>
          <p:cNvPr id="4" name="מלבן 3"/>
          <p:cNvSpPr/>
          <p:nvPr/>
        </p:nvSpPr>
        <p:spPr>
          <a:xfrm>
            <a:off x="1106738" y="332656"/>
            <a:ext cx="6938118"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מפת אזור מקום הולדתי</a:t>
            </a:r>
            <a:endPar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3439" y="1990219"/>
            <a:ext cx="2597121" cy="2877561"/>
          </a:xfrm>
          <a:prstGeom prst="rect">
            <a:avLst/>
          </a:prstGeom>
        </p:spPr>
      </p:pic>
      <p:sp>
        <p:nvSpPr>
          <p:cNvPr id="6" name="חץ למטה 5"/>
          <p:cNvSpPr/>
          <p:nvPr/>
        </p:nvSpPr>
        <p:spPr>
          <a:xfrm>
            <a:off x="3851920" y="1976652"/>
            <a:ext cx="57606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5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979796" y="260648"/>
            <a:ext cx="3810659" cy="92333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5400" b="1" i="0" u="none" strike="noStrike" kern="0" cap="none" spc="0" normalizeH="0" baseline="0" noProof="0" dirty="0" smtClean="0">
                <a:ln w="10541" cmpd="sng">
                  <a:solidFill>
                    <a:srgbClr val="9999FF">
                      <a:shade val="88000"/>
                      <a:satMod val="110000"/>
                    </a:srgbClr>
                  </a:solidFill>
                  <a:prstDash val="solid"/>
                </a:ln>
                <a:solidFill>
                  <a:srgbClr val="00B050"/>
                </a:solidFill>
                <a:effectLst/>
                <a:uLnTx/>
                <a:uFillTx/>
              </a:rPr>
              <a:t>בית ומשפחה</a:t>
            </a:r>
            <a:endParaRPr kumimoji="0" lang="he-IL" sz="5400" b="1" i="0" u="none" strike="noStrike" kern="0" cap="none" spc="0" normalizeH="0" baseline="0" noProof="0" dirty="0">
              <a:ln w="10541" cmpd="sng">
                <a:solidFill>
                  <a:srgbClr val="9999FF">
                    <a:shade val="88000"/>
                    <a:satMod val="110000"/>
                  </a:srgbClr>
                </a:solidFill>
                <a:prstDash val="solid"/>
              </a:ln>
              <a:solidFill>
                <a:srgbClr val="00B050"/>
              </a:solidFill>
              <a:effectLst/>
              <a:uLnTx/>
              <a:uFillTx/>
            </a:endParaRPr>
          </a:p>
        </p:txBody>
      </p:sp>
      <p:sp>
        <p:nvSpPr>
          <p:cNvPr id="4" name="מציין מיקום של כותרת תחתונה 3"/>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2" name="מציין מיקום של מספר שקופית 1"/>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5</a:t>
            </a:fld>
            <a:endParaRPr lang="en-US" dirty="0">
              <a:solidFill>
                <a:srgbClr val="B13F9A"/>
              </a:solidFill>
            </a:endParaRPr>
          </a:p>
        </p:txBody>
      </p:sp>
      <p:sp>
        <p:nvSpPr>
          <p:cNvPr id="5" name="TextBox 4"/>
          <p:cNvSpPr txBox="1"/>
          <p:nvPr/>
        </p:nvSpPr>
        <p:spPr>
          <a:xfrm>
            <a:off x="395536" y="1183978"/>
            <a:ext cx="8640960" cy="923330"/>
          </a:xfrm>
          <a:prstGeom prst="rect">
            <a:avLst/>
          </a:prstGeom>
          <a:noFill/>
        </p:spPr>
        <p:txBody>
          <a:bodyPr wrap="square" rtlCol="1">
            <a:spAutoFit/>
          </a:bodyPr>
          <a:lstStyle/>
          <a:p>
            <a:pPr lvl="0" algn="r" rtl="1"/>
            <a:r>
              <a:rPr lang="he-IL" dirty="0"/>
              <a:t>מתי ואיפה נולדתם? מי היו הוריכם? מתי ואיפה נולדו? האם זכורים סיפורים מיוחדים מאבא </a:t>
            </a:r>
            <a:r>
              <a:rPr lang="he-IL" dirty="0" smtClean="0"/>
              <a:t>ואימא</a:t>
            </a:r>
            <a:r>
              <a:rPr lang="he-IL" dirty="0"/>
              <a:t>? מה אתם זוכרים מהבית בו </a:t>
            </a:r>
            <a:r>
              <a:rPr lang="he-IL" dirty="0" smtClean="0"/>
              <a:t>גדלתם? </a:t>
            </a:r>
            <a:r>
              <a:rPr lang="he-IL" dirty="0"/>
              <a:t>באיזו שפה </a:t>
            </a:r>
            <a:r>
              <a:rPr lang="he-IL" dirty="0" smtClean="0"/>
              <a:t>דיברתם?</a:t>
            </a:r>
            <a:endParaRPr lang="he-IL" dirty="0"/>
          </a:p>
          <a:p>
            <a:pPr algn="r" rtl="1"/>
            <a:r>
              <a:rPr lang="he-IL" dirty="0"/>
              <a:t>במה אתם עוסקים ומה הם התחביבים שלכם בעבר וכיום? </a:t>
            </a:r>
            <a:endParaRPr lang="en-US" dirty="0"/>
          </a:p>
        </p:txBody>
      </p:sp>
      <p:sp>
        <p:nvSpPr>
          <p:cNvPr id="6" name="מלבן 5"/>
          <p:cNvSpPr/>
          <p:nvPr/>
        </p:nvSpPr>
        <p:spPr>
          <a:xfrm>
            <a:off x="533400" y="2944460"/>
            <a:ext cx="7137525" cy="203132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solidFill>
                  <a:prstClr val="black"/>
                </a:solidFill>
                <a:effectLst/>
                <a:uLnTx/>
                <a:uFillTx/>
                <a:latin typeface="Trebuchet MS"/>
              </a:rPr>
              <a:t>נולדתי בתל אביב בבית החולים הקריה.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kern="0" dirty="0" smtClean="0">
                <a:solidFill>
                  <a:prstClr val="black"/>
                </a:solidFill>
                <a:latin typeface="Trebuchet MS"/>
              </a:rPr>
              <a:t>ההורים שלי היו דינה ושייקה.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solidFill>
                  <a:prstClr val="black"/>
                </a:solidFill>
                <a:effectLst/>
                <a:uLnTx/>
                <a:uFillTx/>
                <a:latin typeface="Trebuchet MS"/>
              </a:rPr>
              <a:t>דינה</a:t>
            </a:r>
            <a:r>
              <a:rPr kumimoji="0" lang="he-IL" sz="1800" b="0" i="0" u="none" strike="noStrike" kern="0" cap="none" spc="0" normalizeH="0" noProof="0" dirty="0" smtClean="0">
                <a:ln>
                  <a:noFill/>
                </a:ln>
                <a:solidFill>
                  <a:prstClr val="black"/>
                </a:solidFill>
                <a:effectLst/>
                <a:uLnTx/>
                <a:uFillTx/>
                <a:latin typeface="Trebuchet MS"/>
              </a:rPr>
              <a:t> ושייקה נולדו בפולין.</a:t>
            </a:r>
          </a:p>
          <a:p>
            <a:pPr marL="0" marR="0" lvl="0" indent="0" algn="r" defTabSz="914400" rtl="1" eaLnBrk="1" fontAlgn="auto" latinLnBrk="0" hangingPunct="1">
              <a:lnSpc>
                <a:spcPct val="100000"/>
              </a:lnSpc>
              <a:spcBef>
                <a:spcPts val="0"/>
              </a:spcBef>
              <a:spcAft>
                <a:spcPts val="0"/>
              </a:spcAft>
              <a:buClrTx/>
              <a:buSzTx/>
              <a:buFontTx/>
              <a:buNone/>
              <a:tabLst/>
              <a:defRPr/>
            </a:pPr>
            <a:r>
              <a:rPr lang="he-IL" kern="0" dirty="0" smtClean="0">
                <a:solidFill>
                  <a:prstClr val="black"/>
                </a:solidFill>
                <a:latin typeface="Trebuchet MS"/>
              </a:rPr>
              <a:t>ההורים דיברו באידיש ובעברית ובכדי שלא נבין דיברו בפולנית.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kern="0" dirty="0" smtClean="0">
                <a:solidFill>
                  <a:prstClr val="black"/>
                </a:solidFill>
                <a:latin typeface="Trebuchet MS"/>
              </a:rPr>
              <a:t>דינה עבדה במכולת, טיפלה בילדים ובחנות של </a:t>
            </a:r>
            <a:r>
              <a:rPr lang="he-IL" kern="0" dirty="0" err="1" smtClean="0">
                <a:solidFill>
                  <a:prstClr val="black"/>
                </a:solidFill>
                <a:latin typeface="Trebuchet MS"/>
              </a:rPr>
              <a:t>פרצ'יק</a:t>
            </a:r>
            <a:r>
              <a:rPr lang="he-IL" kern="0" dirty="0" smtClean="0">
                <a:solidFill>
                  <a:prstClr val="black"/>
                </a:solidFill>
                <a:latin typeface="Trebuchet MS"/>
              </a:rPr>
              <a:t> במכירת עוגות.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kern="0" dirty="0" smtClean="0">
                <a:solidFill>
                  <a:prstClr val="black"/>
                </a:solidFill>
                <a:latin typeface="Trebuchet MS"/>
              </a:rPr>
              <a:t>שייקה עבד בעירייה כפקיד.</a:t>
            </a:r>
            <a:endParaRPr lang="he-IL" kern="0" dirty="0">
              <a:solidFill>
                <a:sysClr val="windowText" lastClr="00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noProof="0" dirty="0" smtClean="0">
              <a:ln>
                <a:noFill/>
              </a:ln>
              <a:solidFill>
                <a:prstClr val="black"/>
              </a:solidFill>
              <a:effectLst/>
              <a:uLnTx/>
              <a:uFillTx/>
              <a:latin typeface="Trebuchet MS"/>
            </a:endParaRPr>
          </a:p>
        </p:txBody>
      </p:sp>
    </p:spTree>
    <p:extLst>
      <p:ext uri="{BB962C8B-B14F-4D97-AF65-F5344CB8AC3E}">
        <p14:creationId xmlns:p14="http://schemas.microsoft.com/office/powerpoint/2010/main" val="362618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94997" y="116632"/>
            <a:ext cx="1754006"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C00000"/>
                </a:solidFill>
              </a:rPr>
              <a:t>ילדות</a:t>
            </a:r>
            <a:endParaRPr lang="he-IL" sz="5400" b="1" kern="0" dirty="0">
              <a:ln w="10541" cmpd="sng">
                <a:solidFill>
                  <a:srgbClr val="9999FF">
                    <a:shade val="88000"/>
                    <a:satMod val="110000"/>
                  </a:srgbClr>
                </a:solidFill>
                <a:prstDash val="solid"/>
              </a:ln>
              <a:solidFill>
                <a:srgbClr val="C00000"/>
              </a:solidFill>
            </a:endParaRPr>
          </a:p>
        </p:txBody>
      </p:sp>
      <p:sp>
        <p:nvSpPr>
          <p:cNvPr id="3" name="מציין מיקום של כותרת תחתונה 2"/>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6</a:t>
            </a:fld>
            <a:endParaRPr lang="en-US" dirty="0">
              <a:solidFill>
                <a:srgbClr val="B13F9A"/>
              </a:solidFill>
            </a:endParaRPr>
          </a:p>
        </p:txBody>
      </p:sp>
      <p:sp>
        <p:nvSpPr>
          <p:cNvPr id="5" name="TextBox 4"/>
          <p:cNvSpPr txBox="1"/>
          <p:nvPr/>
        </p:nvSpPr>
        <p:spPr>
          <a:xfrm>
            <a:off x="251520" y="980728"/>
            <a:ext cx="8712968" cy="702372"/>
          </a:xfrm>
          <a:prstGeom prst="rect">
            <a:avLst/>
          </a:prstGeom>
          <a:noFill/>
        </p:spPr>
        <p:txBody>
          <a:bodyPr wrap="square" rtlCol="1">
            <a:spAutoFit/>
          </a:bodyPr>
          <a:lstStyle/>
          <a:p>
            <a:pPr marL="88900" marR="88900" algn="r" rtl="1">
              <a:lnSpc>
                <a:spcPct val="115000"/>
              </a:lnSpc>
              <a:spcAft>
                <a:spcPts val="0"/>
              </a:spcAft>
            </a:pPr>
            <a:r>
              <a:rPr lang="he-IL" dirty="0">
                <a:solidFill>
                  <a:srgbClr val="CCFFFF"/>
                </a:solidFill>
              </a:rPr>
              <a:t>מה אתם זוכרים מילדותכם? באילו בתי-ספר ובאיזו שפה למדתם? מי היו חבריכם? ציינו משחקים מיוחדים בהם נהגתם </a:t>
            </a:r>
            <a:r>
              <a:rPr lang="he-IL" dirty="0" smtClean="0">
                <a:solidFill>
                  <a:srgbClr val="CCFFFF"/>
                </a:solidFill>
              </a:rPr>
              <a:t>לשחק.</a:t>
            </a:r>
            <a:endParaRPr lang="he-IL" dirty="0">
              <a:solidFill>
                <a:srgbClr val="CCFFFF"/>
              </a:solidFill>
            </a:endParaRPr>
          </a:p>
        </p:txBody>
      </p:sp>
      <p:pic>
        <p:nvPicPr>
          <p:cNvPr id="7" name="תמונה 6"/>
          <p:cNvPicPr>
            <a:picLocks noChangeAspect="1"/>
          </p:cNvPicPr>
          <p:nvPr/>
        </p:nvPicPr>
        <p:blipFill>
          <a:blip r:embed="rId2"/>
          <a:stretch>
            <a:fillRect/>
          </a:stretch>
        </p:blipFill>
        <p:spPr>
          <a:xfrm>
            <a:off x="862096" y="2878989"/>
            <a:ext cx="3961932" cy="30630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827584" y="2060848"/>
            <a:ext cx="7992888" cy="2308324"/>
          </a:xfrm>
          <a:prstGeom prst="rect">
            <a:avLst/>
          </a:prstGeom>
          <a:noFill/>
        </p:spPr>
        <p:txBody>
          <a:bodyPr wrap="square" rtlCol="0">
            <a:spAutoFit/>
          </a:bodyPr>
          <a:lstStyle/>
          <a:p>
            <a:pPr algn="r" rtl="1"/>
            <a:r>
              <a:rPr lang="he-IL" dirty="0">
                <a:solidFill>
                  <a:schemeClr val="bg1"/>
                </a:solidFill>
              </a:rPr>
              <a:t>למדתי בבית הספר יוסף הגלילי.</a:t>
            </a:r>
          </a:p>
          <a:p>
            <a:pPr algn="r" rtl="1"/>
            <a:r>
              <a:rPr lang="he-IL" dirty="0">
                <a:solidFill>
                  <a:schemeClr val="bg1"/>
                </a:solidFill>
              </a:rPr>
              <a:t>היה לנו שתי כיתות </a:t>
            </a:r>
            <a:r>
              <a:rPr lang="he-IL" dirty="0" smtClean="0">
                <a:solidFill>
                  <a:schemeClr val="bg1"/>
                </a:solidFill>
              </a:rPr>
              <a:t>בכל </a:t>
            </a:r>
            <a:r>
              <a:rPr lang="he-IL" dirty="0">
                <a:solidFill>
                  <a:schemeClr val="bg1"/>
                </a:solidFill>
              </a:rPr>
              <a:t>שכבה.  </a:t>
            </a:r>
          </a:p>
          <a:p>
            <a:pPr algn="r" rtl="1"/>
            <a:r>
              <a:rPr lang="he-IL" dirty="0">
                <a:solidFill>
                  <a:schemeClr val="bg1"/>
                </a:solidFill>
              </a:rPr>
              <a:t>היה לנו מגרש אחד שבו היינו משחקים כדורגל וכדורסל. היינו משחקים בחצר: מחניים, חבל, גומי, קלאס, תופסת, סכין וחלקה, </a:t>
            </a:r>
            <a:r>
              <a:rPr lang="he-IL" dirty="0" err="1">
                <a:solidFill>
                  <a:schemeClr val="bg1"/>
                </a:solidFill>
              </a:rPr>
              <a:t>דודס</a:t>
            </a:r>
            <a:r>
              <a:rPr lang="he-IL" dirty="0">
                <a:solidFill>
                  <a:schemeClr val="bg1"/>
                </a:solidFill>
              </a:rPr>
              <a:t> ושלוש מקלות. </a:t>
            </a:r>
          </a:p>
          <a:p>
            <a:pPr algn="r" rtl="1"/>
            <a:r>
              <a:rPr lang="he-IL" dirty="0">
                <a:solidFill>
                  <a:schemeClr val="bg1"/>
                </a:solidFill>
              </a:rPr>
              <a:t>הלכתי לבית הספר לבד וחזרתי לבד. </a:t>
            </a:r>
          </a:p>
          <a:p>
            <a:pPr algn="r" rtl="1"/>
            <a:r>
              <a:rPr lang="he-IL" dirty="0">
                <a:solidFill>
                  <a:schemeClr val="bg1"/>
                </a:solidFill>
              </a:rPr>
              <a:t>חילקו את הכיתה לשניים.</a:t>
            </a:r>
          </a:p>
          <a:p>
            <a:pPr algn="r" rtl="1"/>
            <a:r>
              <a:rPr lang="he-IL" dirty="0">
                <a:solidFill>
                  <a:schemeClr val="bg1"/>
                </a:solidFill>
              </a:rPr>
              <a:t>חצי למדו תפירה והחצי השני למד </a:t>
            </a:r>
            <a:r>
              <a:rPr lang="he-IL" dirty="0" smtClean="0">
                <a:solidFill>
                  <a:schemeClr val="bg1"/>
                </a:solidFill>
              </a:rPr>
              <a:t>נגרות, </a:t>
            </a:r>
            <a:endParaRPr lang="he-IL" dirty="0">
              <a:solidFill>
                <a:schemeClr val="bg1"/>
              </a:solidFill>
            </a:endParaRPr>
          </a:p>
          <a:p>
            <a:pPr algn="r" rtl="1"/>
            <a:r>
              <a:rPr lang="he-IL" dirty="0">
                <a:solidFill>
                  <a:schemeClr val="bg1"/>
                </a:solidFill>
              </a:rPr>
              <a:t>וכל חצי שנה החליפו.</a:t>
            </a:r>
          </a:p>
        </p:txBody>
      </p:sp>
    </p:spTree>
    <p:extLst>
      <p:ext uri="{BB962C8B-B14F-4D97-AF65-F5344CB8AC3E}">
        <p14:creationId xmlns:p14="http://schemas.microsoft.com/office/powerpoint/2010/main" val="351222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69679" y="116632"/>
            <a:ext cx="6917278"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C00000"/>
                </a:solidFill>
              </a:rPr>
              <a:t>חפצים – סיפורו של חפץ</a:t>
            </a:r>
            <a:endParaRPr lang="he-IL" sz="5400" b="1" kern="0" dirty="0">
              <a:ln w="10541" cmpd="sng">
                <a:solidFill>
                  <a:srgbClr val="9999FF">
                    <a:shade val="88000"/>
                    <a:satMod val="110000"/>
                  </a:srgbClr>
                </a:solidFill>
                <a:prstDash val="solid"/>
              </a:ln>
              <a:solidFill>
                <a:srgbClr val="C00000"/>
              </a:solidFill>
            </a:endParaRPr>
          </a:p>
        </p:txBody>
      </p:sp>
      <p:sp>
        <p:nvSpPr>
          <p:cNvPr id="3" name="מציין מיקום של כותרת תחתונה 2"/>
          <p:cNvSpPr>
            <a:spLocks noGrp="1"/>
          </p:cNvSpPr>
          <p:nvPr>
            <p:ph type="ftr" sz="quarter" idx="11"/>
          </p:nvPr>
        </p:nvSpPr>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7</a:t>
            </a:fld>
            <a:endParaRPr lang="en-US" dirty="0">
              <a:solidFill>
                <a:srgbClr val="B13F9A"/>
              </a:solidFill>
            </a:endParaRPr>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981" y="1159674"/>
            <a:ext cx="3042281" cy="54084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1331640" y="1159674"/>
            <a:ext cx="2232248" cy="646331"/>
          </a:xfrm>
          <a:prstGeom prst="rect">
            <a:avLst/>
          </a:prstGeom>
          <a:noFill/>
        </p:spPr>
        <p:txBody>
          <a:bodyPr wrap="square" rtlCol="0">
            <a:spAutoFit/>
          </a:bodyPr>
          <a:lstStyle/>
          <a:p>
            <a:pPr algn="r"/>
            <a:r>
              <a:rPr lang="he-IL" dirty="0" smtClean="0"/>
              <a:t>בסט זה אמי הייתה מגישה לנו אוכל </a:t>
            </a:r>
            <a:endParaRPr lang="en-US" dirty="0"/>
          </a:p>
        </p:txBody>
      </p:sp>
    </p:spTree>
    <p:extLst>
      <p:ext uri="{BB962C8B-B14F-4D97-AF65-F5344CB8AC3E}">
        <p14:creationId xmlns:p14="http://schemas.microsoft.com/office/powerpoint/2010/main" val="270434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7"/>
          <p:cNvSpPr txBox="1">
            <a:spLocks noChangeArrowheads="1"/>
          </p:cNvSpPr>
          <p:nvPr/>
        </p:nvSpPr>
        <p:spPr bwMode="auto">
          <a:xfrm>
            <a:off x="4545014" y="3498850"/>
            <a:ext cx="184731" cy="400110"/>
          </a:xfrm>
          <a:prstGeom prst="rect">
            <a:avLst/>
          </a:prstGeom>
          <a:noFill/>
          <a:ln w="9525">
            <a:noFill/>
            <a:miter lim="800000"/>
            <a:headEnd/>
            <a:tailEnd/>
          </a:ln>
        </p:spPr>
        <p:txBody>
          <a:bodyPr wrap="none">
            <a:spAutoFit/>
          </a:bodyPr>
          <a:lstStyle/>
          <a:p>
            <a:pPr algn="l" rtl="0" eaLnBrk="0" hangingPunct="0"/>
            <a:endParaRPr lang="en-US"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WordArt 4"/>
          <p:cNvSpPr>
            <a:spLocks noChangeArrowheads="1" noChangeShapeType="1" noTextEdit="1"/>
          </p:cNvSpPr>
          <p:nvPr/>
        </p:nvSpPr>
        <p:spPr bwMode="auto">
          <a:xfrm>
            <a:off x="1309364" y="332656"/>
            <a:ext cx="6840761" cy="1728192"/>
          </a:xfrm>
          <a:prstGeom prst="rect">
            <a:avLst/>
          </a:prstGeom>
        </p:spPr>
        <p:txBody>
          <a:bodyPr wrap="none" fromWordArt="1">
            <a:prstTxWarp prst="textWave1">
              <a:avLst>
                <a:gd name="adj1" fmla="val 0"/>
                <a:gd name="adj2" fmla="val 0"/>
              </a:avLst>
            </a:prstTxWarp>
          </a:bodyPr>
          <a:lstStyle/>
          <a:p>
            <a:pPr algn="ctr"/>
            <a:r>
              <a:rPr lang="he-IL" sz="900" b="1" kern="1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זיכרון </a:t>
            </a:r>
            <a:r>
              <a:rPr lang="he-IL" sz="9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מאירוע משמעותי</a:t>
            </a:r>
            <a:r>
              <a:rPr lang="en-US" sz="9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
            </a:r>
            <a:br>
              <a:rPr lang="en-US" sz="9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br>
            <a:r>
              <a:rPr lang="he-IL" sz="9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 שהתרחש במדינת </a:t>
            </a:r>
            <a:r>
              <a:rPr lang="he-IL" sz="900" b="1" kern="1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ישראל</a:t>
            </a:r>
          </a:p>
        </p:txBody>
      </p:sp>
      <p:sp>
        <p:nvSpPr>
          <p:cNvPr id="2" name="מציין מיקום של כותרת תחתונה 1"/>
          <p:cNvSpPr>
            <a:spLocks noGrp="1"/>
          </p:cNvSpPr>
          <p:nvPr>
            <p:ph type="ftr" sz="quarter" idx="11"/>
          </p:nvPr>
        </p:nvSpPr>
        <p:spPr>
          <a:xfrm>
            <a:off x="2868614" y="6453336"/>
            <a:ext cx="3352800" cy="288925"/>
          </a:xfrm>
        </p:spPr>
        <p:txBody>
          <a:bodyPr/>
          <a:lstStyle/>
          <a:p>
            <a:pPr>
              <a:defRPr/>
            </a:pPr>
            <a:r>
              <a:rPr lang="he-IL" smtClean="0"/>
              <a:t>הקשר הרב דורי - בי"ס אלחריזי תשעז</a:t>
            </a:r>
            <a:endParaRPr lang="en-US" dirty="0"/>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8</a:t>
            </a:fld>
            <a:endParaRPr lang="en-US" dirty="0">
              <a:solidFill>
                <a:srgbClr val="000000"/>
              </a:solidFill>
            </a:endParaRPr>
          </a:p>
        </p:txBody>
      </p:sp>
      <p:sp>
        <p:nvSpPr>
          <p:cNvPr id="5" name="TextBox 4"/>
          <p:cNvSpPr txBox="1"/>
          <p:nvPr/>
        </p:nvSpPr>
        <p:spPr>
          <a:xfrm>
            <a:off x="1619672" y="2420888"/>
            <a:ext cx="6264696" cy="2585323"/>
          </a:xfrm>
          <a:prstGeom prst="rect">
            <a:avLst/>
          </a:prstGeom>
          <a:noFill/>
        </p:spPr>
        <p:txBody>
          <a:bodyPr wrap="square" rtlCol="0">
            <a:spAutoFit/>
          </a:bodyPr>
          <a:lstStyle/>
          <a:p>
            <a:pPr algn="r" rtl="1"/>
            <a:r>
              <a:rPr lang="he-IL" dirty="0" smtClean="0"/>
              <a:t>בהיותי ילדה זכורה לי מלחמת סיני.</a:t>
            </a:r>
          </a:p>
          <a:p>
            <a:pPr algn="r" rtl="1"/>
            <a:r>
              <a:rPr lang="he-IL" dirty="0" smtClean="0"/>
              <a:t>גרנו בצריף אני, אימא, אבא, אחותי ובן דודי עמוס, שהיה יותר גדול ממני. מאוד אהבתי אותו. </a:t>
            </a:r>
          </a:p>
          <a:p>
            <a:pPr algn="r" rtl="1"/>
            <a:r>
              <a:rPr lang="he-IL" dirty="0" smtClean="0"/>
              <a:t>כאשר הושמעה אזעקה רצנו למקלט שהיה מול הבית.</a:t>
            </a:r>
          </a:p>
          <a:p>
            <a:pPr algn="r" rtl="1"/>
            <a:r>
              <a:rPr lang="he-IL" dirty="0" smtClean="0"/>
              <a:t>היה מפחיד, הייתי בת 5, האזעקה צפרה ובעודנו במקלט עמוס בן דודי רץ החוצה והביא כיסא על מנת שאבי יוכל לשבת.</a:t>
            </a:r>
          </a:p>
          <a:p>
            <a:pPr algn="r" rtl="1"/>
            <a:r>
              <a:rPr lang="he-IL" dirty="0" smtClean="0"/>
              <a:t>אלו היו שניות מפחידות.</a:t>
            </a:r>
          </a:p>
          <a:p>
            <a:pPr algn="r" rtl="1"/>
            <a:r>
              <a:rPr lang="he-IL" dirty="0" smtClean="0"/>
              <a:t>בכיתי וצעקתי אליו שיחזור מהר.</a:t>
            </a:r>
          </a:p>
          <a:p>
            <a:pPr algn="r" rtl="1"/>
            <a:endParaRPr lang="he-IL"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a:xfrm>
            <a:off x="2843808" y="6453336"/>
            <a:ext cx="3352800" cy="288925"/>
          </a:xfrm>
        </p:spPr>
        <p:txBody>
          <a:bodyPr/>
          <a:lstStyle/>
          <a:p>
            <a:pPr>
              <a:defRPr/>
            </a:pPr>
            <a:r>
              <a:rPr lang="he-IL" smtClean="0">
                <a:solidFill>
                  <a:srgbClr val="B13F9A"/>
                </a:solidFill>
              </a:rPr>
              <a:t>הקשר הרב דורי - בי"ס אלחריזי תשעז</a:t>
            </a:r>
            <a:endParaRPr lang="en-US" dirty="0">
              <a:solidFill>
                <a:srgbClr val="B13F9A"/>
              </a:solidFill>
            </a:endParaRPr>
          </a:p>
        </p:txBody>
      </p:sp>
      <p:sp>
        <p:nvSpPr>
          <p:cNvPr id="3" name="מציין מיקום של מספר שקופית 2"/>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9</a:t>
            </a:fld>
            <a:endParaRPr lang="en-US" dirty="0">
              <a:solidFill>
                <a:srgbClr val="B13F9A"/>
              </a:solidFill>
            </a:endParaRPr>
          </a:p>
        </p:txBody>
      </p:sp>
      <p:sp>
        <p:nvSpPr>
          <p:cNvPr id="5" name="TextBox 4"/>
          <p:cNvSpPr txBox="1"/>
          <p:nvPr/>
        </p:nvSpPr>
        <p:spPr>
          <a:xfrm>
            <a:off x="1967870" y="5728774"/>
            <a:ext cx="6651621" cy="369332"/>
          </a:xfrm>
          <a:prstGeom prst="rect">
            <a:avLst/>
          </a:prstGeom>
          <a:noFill/>
        </p:spPr>
        <p:txBody>
          <a:bodyPr wrap="square" rtlCol="0">
            <a:spAutoFit/>
          </a:bodyPr>
          <a:lstStyle/>
          <a:p>
            <a:r>
              <a:rPr lang="en-US" dirty="0" smtClean="0">
                <a:hlinkClick r:id="rId3"/>
              </a:rPr>
              <a:t>https://www.youtube.com/watch?v=pOiQC_okccM</a:t>
            </a:r>
            <a:endParaRPr lang="en-US" dirty="0"/>
          </a:p>
        </p:txBody>
      </p:sp>
      <p:pic>
        <p:nvPicPr>
          <p:cNvPr id="7" name="ujN3MtDqQ6Q"/>
          <p:cNvPicPr>
            <a:picLocks noRot="1" noChangeAspect="1"/>
          </p:cNvPicPr>
          <p:nvPr>
            <a:videoFile r:link="rId1"/>
          </p:nvPr>
        </p:nvPicPr>
        <p:blipFill>
          <a:blip r:embed="rId4"/>
          <a:stretch>
            <a:fillRect/>
          </a:stretch>
        </p:blipFill>
        <p:spPr>
          <a:xfrm>
            <a:off x="2627784" y="1988840"/>
            <a:ext cx="4572000" cy="2571750"/>
          </a:xfrm>
          <a:prstGeom prst="rect">
            <a:avLst/>
          </a:prstGeom>
        </p:spPr>
      </p:pic>
    </p:spTree>
    <p:extLst>
      <p:ext uri="{BB962C8B-B14F-4D97-AF65-F5344CB8AC3E}">
        <p14:creationId xmlns:p14="http://schemas.microsoft.com/office/powerpoint/2010/main" val="35166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1208</TotalTime>
  <Words>1520</Words>
  <Application>Microsoft Office PowerPoint</Application>
  <PresentationFormat>‫הצגה על המסך (4:3)</PresentationFormat>
  <Paragraphs>147</Paragraphs>
  <Slides>16</Slides>
  <Notes>0</Notes>
  <HiddenSlides>0</HiddenSlides>
  <MMClips>1</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פרוסה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oem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Tami</cp:lastModifiedBy>
  <cp:revision>167</cp:revision>
  <dcterms:created xsi:type="dcterms:W3CDTF">2007-03-05T12:10:12Z</dcterms:created>
  <dcterms:modified xsi:type="dcterms:W3CDTF">2017-02-09T12:47:22Z</dcterms:modified>
</cp:coreProperties>
</file>