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2" r:id="rId1"/>
  </p:sldMasterIdLst>
  <p:notesMasterIdLst>
    <p:notesMasterId r:id="rId20"/>
  </p:notesMasterIdLst>
  <p:sldIdLst>
    <p:sldId id="256" r:id="rId2"/>
    <p:sldId id="257" r:id="rId3"/>
    <p:sldId id="269" r:id="rId4"/>
    <p:sldId id="267" r:id="rId5"/>
    <p:sldId id="271" r:id="rId6"/>
    <p:sldId id="272" r:id="rId7"/>
    <p:sldId id="270" r:id="rId8"/>
    <p:sldId id="273" r:id="rId9"/>
    <p:sldId id="258" r:id="rId10"/>
    <p:sldId id="259" r:id="rId11"/>
    <p:sldId id="260" r:id="rId12"/>
    <p:sldId id="264" r:id="rId13"/>
    <p:sldId id="268" r:id="rId14"/>
    <p:sldId id="263" r:id="rId15"/>
    <p:sldId id="265" r:id="rId16"/>
    <p:sldId id="261" r:id="rId17"/>
    <p:sldId id="266" r:id="rId18"/>
    <p:sldId id="262"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3987" autoAdjust="0"/>
    <p:restoredTop sz="94628" autoAdjust="0"/>
  </p:normalViewPr>
  <p:slideViewPr>
    <p:cSldViewPr snapToGrid="0">
      <p:cViewPr varScale="1">
        <p:scale>
          <a:sx n="69" d="100"/>
          <a:sy n="69" d="100"/>
        </p:scale>
        <p:origin x="-73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2B9F462-EC4B-4A46-BC35-33F124682000}" type="datetimeFigureOut">
              <a:rPr lang="he-IL" smtClean="0"/>
              <a:pPr/>
              <a:t>ב'/שבט/תשע"ז</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AD6CCE3-EC59-4A77-B629-FCBB1D1C6232}" type="slidenum">
              <a:rPr lang="he-IL" smtClean="0"/>
              <a:pPr/>
              <a:t>‹#›</a:t>
            </a:fld>
            <a:endParaRPr lang="he-IL"/>
          </a:p>
        </p:txBody>
      </p:sp>
    </p:spTree>
    <p:extLst>
      <p:ext uri="{BB962C8B-B14F-4D97-AF65-F5344CB8AC3E}">
        <p14:creationId xmlns:p14="http://schemas.microsoft.com/office/powerpoint/2010/main" xmlns="" val="11170006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AD6CCE3-EC59-4A77-B629-FCBB1D1C6232}" type="slidenum">
              <a:rPr lang="he-IL" smtClean="0"/>
              <a:pPr/>
              <a:t>2</a:t>
            </a:fld>
            <a:endParaRPr lang="he-IL"/>
          </a:p>
        </p:txBody>
      </p:sp>
    </p:spTree>
    <p:extLst>
      <p:ext uri="{BB962C8B-B14F-4D97-AF65-F5344CB8AC3E}">
        <p14:creationId xmlns:p14="http://schemas.microsoft.com/office/powerpoint/2010/main" xmlns="" val="38297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AD6CCE3-EC59-4A77-B629-FCBB1D1C6232}" type="slidenum">
              <a:rPr lang="he-IL" smtClean="0"/>
              <a:pPr/>
              <a:t>4</a:t>
            </a:fld>
            <a:endParaRPr lang="he-IL"/>
          </a:p>
        </p:txBody>
      </p:sp>
    </p:spTree>
    <p:extLst>
      <p:ext uri="{BB962C8B-B14F-4D97-AF65-F5344CB8AC3E}">
        <p14:creationId xmlns:p14="http://schemas.microsoft.com/office/powerpoint/2010/main" xmlns="" val="38297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AD6CCE3-EC59-4A77-B629-FCBB1D1C6232}" type="slidenum">
              <a:rPr lang="he-IL" smtClean="0"/>
              <a:pPr/>
              <a:t>11</a:t>
            </a:fld>
            <a:endParaRPr lang="he-IL"/>
          </a:p>
        </p:txBody>
      </p:sp>
    </p:spTree>
    <p:extLst>
      <p:ext uri="{BB962C8B-B14F-4D97-AF65-F5344CB8AC3E}">
        <p14:creationId xmlns:p14="http://schemas.microsoft.com/office/powerpoint/2010/main" xmlns="" val="52603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AD6CCE3-EC59-4A77-B629-FCBB1D1C6232}" type="slidenum">
              <a:rPr lang="he-IL" smtClean="0"/>
              <a:pPr/>
              <a:t>15</a:t>
            </a:fld>
            <a:endParaRPr lang="he-IL"/>
          </a:p>
        </p:txBody>
      </p:sp>
    </p:spTree>
    <p:extLst>
      <p:ext uri="{BB962C8B-B14F-4D97-AF65-F5344CB8AC3E}">
        <p14:creationId xmlns:p14="http://schemas.microsoft.com/office/powerpoint/2010/main" xmlns="" val="629209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a:xfrm>
            <a:off x="3962399" y="5870575"/>
            <a:ext cx="4893958" cy="377825"/>
          </a:xfrm>
        </p:spPr>
        <p:txBody>
          <a:bodyPr/>
          <a:lstStyle/>
          <a:p>
            <a:endParaRPr lang="he-IL"/>
          </a:p>
        </p:txBody>
      </p:sp>
      <p:sp>
        <p:nvSpPr>
          <p:cNvPr id="6" name="Slide Number Placeholder 5"/>
          <p:cNvSpPr>
            <a:spLocks noGrp="1"/>
          </p:cNvSpPr>
          <p:nvPr>
            <p:ph type="sldNum" sz="quarter" idx="12"/>
          </p:nvPr>
        </p:nvSpPr>
        <p:spPr>
          <a:xfrm>
            <a:off x="10608958" y="5870575"/>
            <a:ext cx="551167" cy="377825"/>
          </a:xfrm>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36178935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264611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930568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257873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226998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e-IL" smtClean="0"/>
              <a:t>לחץ כדי לערוך סגנונות טקסט של תבנית בסיס</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46470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e-IL" smtClean="0"/>
              <a:t>לחץ כדי לערוך סגנונות טקסט של תבנית בסיס</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34775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
        <p:nvSpPr>
          <p:cNvPr id="8" name="Title 1"/>
          <p:cNvSpPr>
            <a:spLocks noGrp="1"/>
          </p:cNvSpPr>
          <p:nvPr>
            <p:ph type="title"/>
          </p:nvPr>
        </p:nvSpPr>
        <p:spPr>
          <a:xfrm>
            <a:off x="685801" y="609600"/>
            <a:ext cx="10131425" cy="1456267"/>
          </a:xfrm>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xmlns="" val="345057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117960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344634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133423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61181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180568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111545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325082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27255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e-IL" smtClean="0"/>
              <a:t>לחץ כדי לערוך סגנון כותרת של תבנית בסיס</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8E2E2CC-5F13-435E-A616-F4022B619AF1}" type="datetimeFigureOut">
              <a:rPr lang="he-IL" smtClean="0"/>
              <a:pPr/>
              <a:t>ב'/שבט/תשע"ז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390012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E2E2CC-5F13-435E-A616-F4022B619AF1}" type="datetimeFigureOut">
              <a:rPr lang="he-IL" smtClean="0"/>
              <a:pPr/>
              <a:t>ב'/שבט/תשע"ז</a:t>
            </a:fld>
            <a:endParaRPr lang="he-I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A8A504-723D-4DC9-9C98-E6AD57FB07F8}" type="slidenum">
              <a:rPr lang="he-IL" smtClean="0"/>
              <a:pPr/>
              <a:t>‹#›</a:t>
            </a:fld>
            <a:endParaRPr lang="he-IL"/>
          </a:p>
        </p:txBody>
      </p:sp>
    </p:spTree>
    <p:extLst>
      <p:ext uri="{BB962C8B-B14F-4D97-AF65-F5344CB8AC3E}">
        <p14:creationId xmlns:p14="http://schemas.microsoft.com/office/powerpoint/2010/main" xmlns="" val="1233444222"/>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148836" y="0"/>
            <a:ext cx="8574622" cy="2616199"/>
          </a:xfrm>
        </p:spPr>
        <p:txBody>
          <a:bodyPr/>
          <a:lstStyle/>
          <a:p>
            <a:r>
              <a:rPr lang="he-IL" dirty="0" smtClean="0"/>
              <a:t>מסע בזמן- כאן ושם 1939</a:t>
            </a:r>
            <a:endParaRPr lang="he-IL" dirty="0"/>
          </a:p>
        </p:txBody>
      </p:sp>
      <p:sp>
        <p:nvSpPr>
          <p:cNvPr id="3" name="כותרת משנה 2"/>
          <p:cNvSpPr>
            <a:spLocks noGrp="1"/>
          </p:cNvSpPr>
          <p:nvPr>
            <p:ph type="subTitle" idx="1"/>
          </p:nvPr>
        </p:nvSpPr>
        <p:spPr>
          <a:xfrm>
            <a:off x="2445784" y="2800348"/>
            <a:ext cx="9277674" cy="2865666"/>
          </a:xfrm>
        </p:spPr>
        <p:txBody>
          <a:bodyPr>
            <a:noAutofit/>
          </a:bodyPr>
          <a:lstStyle/>
          <a:p>
            <a:pPr algn="r"/>
            <a:r>
              <a:rPr lang="he-IL" sz="1800" dirty="0" smtClean="0"/>
              <a:t>כיתה: ה"3</a:t>
            </a:r>
          </a:p>
          <a:p>
            <a:pPr algn="r"/>
            <a:r>
              <a:rPr lang="he-IL" sz="1800" dirty="0" smtClean="0"/>
              <a:t>מורה מובילה בתוכנית: לילך אייזן.</a:t>
            </a:r>
          </a:p>
          <a:p>
            <a:pPr algn="r"/>
            <a:r>
              <a:rPr lang="he-IL" sz="1800" dirty="0" smtClean="0"/>
              <a:t>שם הילד: דן יעקובסון.</a:t>
            </a:r>
          </a:p>
          <a:p>
            <a:pPr algn="r"/>
            <a:r>
              <a:rPr lang="he-IL" sz="1800" dirty="0" smtClean="0"/>
              <a:t>שם הסבתא: עדנה יעקובסון.</a:t>
            </a:r>
          </a:p>
          <a:p>
            <a:pPr algn="r"/>
            <a:r>
              <a:rPr lang="he-IL" sz="1800" dirty="0" smtClean="0"/>
              <a:t>שם המחנכת: מירי יעקוב.</a:t>
            </a:r>
          </a:p>
          <a:p>
            <a:pPr algn="r"/>
            <a:r>
              <a:rPr lang="he-IL" sz="1800" dirty="0" smtClean="0"/>
              <a:t>שנת לידת המספרת: 1943.</a:t>
            </a:r>
            <a:endParaRPr lang="he-IL" sz="600" dirty="0"/>
          </a:p>
        </p:txBody>
      </p:sp>
      <p:pic>
        <p:nvPicPr>
          <p:cNvPr id="4" name="תמונה 3"/>
          <p:cNvPicPr>
            <a:picLocks noChangeAspect="1"/>
          </p:cNvPicPr>
          <p:nvPr/>
        </p:nvPicPr>
        <p:blipFill>
          <a:blip r:embed="rId2"/>
          <a:stretch>
            <a:fillRect/>
          </a:stretch>
        </p:blipFill>
        <p:spPr>
          <a:xfrm>
            <a:off x="1291392" y="2546669"/>
            <a:ext cx="5857205" cy="3521622"/>
          </a:xfrm>
          <a:prstGeom prst="rect">
            <a:avLst/>
          </a:prstGeom>
        </p:spPr>
      </p:pic>
      <p:grpSp>
        <p:nvGrpSpPr>
          <p:cNvPr id="5" name="קבוצה 4"/>
          <p:cNvGrpSpPr/>
          <p:nvPr/>
        </p:nvGrpSpPr>
        <p:grpSpPr>
          <a:xfrm>
            <a:off x="2464904" y="340760"/>
            <a:ext cx="8010939" cy="1249501"/>
            <a:chOff x="2388704" y="341313"/>
            <a:chExt cx="5572539" cy="781050"/>
          </a:xfrm>
        </p:grpSpPr>
        <p:pic>
          <p:nvPicPr>
            <p:cNvPr id="6" name="תמונה 5" descr="1שורת-לוגו-עברית"/>
            <p:cNvPicPr/>
            <p:nvPr/>
          </p:nvPicPr>
          <p:blipFill rotWithShape="1">
            <a:blip r:embed="rId3">
              <a:extLst>
                <a:ext uri="{28A0092B-C50C-407E-A947-70E740481C1C}">
                  <a14:useLocalDpi xmlns:a14="http://schemas.microsoft.com/office/drawing/2010/main" xmlns="" val="0"/>
                </a:ext>
              </a:extLst>
            </a:blip>
            <a:srcRect r="18744"/>
            <a:stretch/>
          </p:blipFill>
          <p:spPr bwMode="auto">
            <a:xfrm>
              <a:off x="2388704" y="341313"/>
              <a:ext cx="5572539" cy="781050"/>
            </a:xfrm>
            <a:prstGeom prst="rect">
              <a:avLst/>
            </a:prstGeom>
            <a:noFill/>
            <a:ln>
              <a:noFill/>
            </a:ln>
          </p:spPr>
        </p:pic>
        <p:pic>
          <p:nvPicPr>
            <p:cNvPr id="7" name="תמונה 6" descr="סמל בית הספר.jpg"/>
            <p:cNvPicPr/>
            <p:nvPr/>
          </p:nvPicPr>
          <p:blipFill rotWithShape="1">
            <a:blip r:embed="rId4" cstate="print"/>
            <a:srcRect l="4608" t="1" r="4950" b="33438"/>
            <a:stretch/>
          </p:blipFill>
          <p:spPr>
            <a:xfrm>
              <a:off x="7303603" y="510278"/>
              <a:ext cx="506897" cy="6015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xmlns="" val="2879122051"/>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5851" y="201386"/>
            <a:ext cx="10131425" cy="1456267"/>
          </a:xfrm>
        </p:spPr>
        <p:txBody>
          <a:bodyPr/>
          <a:lstStyle/>
          <a:p>
            <a:pPr algn="r"/>
            <a:r>
              <a:rPr lang="he-IL" dirty="0" smtClean="0"/>
              <a:t>הארץ של פעם</a:t>
            </a:r>
            <a:endParaRPr lang="he-IL" dirty="0"/>
          </a:p>
        </p:txBody>
      </p:sp>
      <p:sp>
        <p:nvSpPr>
          <p:cNvPr id="3" name="מציין מיקום תוכן 2"/>
          <p:cNvSpPr>
            <a:spLocks noGrp="1"/>
          </p:cNvSpPr>
          <p:nvPr>
            <p:ph idx="1"/>
          </p:nvPr>
        </p:nvSpPr>
        <p:spPr>
          <a:xfrm>
            <a:off x="5863233" y="2090578"/>
            <a:ext cx="5289676" cy="3124201"/>
          </a:xfrm>
        </p:spPr>
        <p:txBody>
          <a:bodyPr>
            <a:normAutofit/>
          </a:bodyPr>
          <a:lstStyle/>
          <a:p>
            <a:pPr marL="0" indent="0">
              <a:buNone/>
            </a:pPr>
            <a:r>
              <a:rPr lang="he-IL" dirty="0"/>
              <a:t>הארץ הייתה שוממה  היו  מעט אנשים  בתלבושות שונות ומשונות, לפי הגולה ממנה באו. הממשלה שבדרך בראשה </a:t>
            </a:r>
            <a:r>
              <a:rPr lang="he-IL" b="1" dirty="0"/>
              <a:t>בן גוריון </a:t>
            </a:r>
            <a:r>
              <a:rPr lang="he-IL" dirty="0" smtClean="0"/>
              <a:t>ושגנו </a:t>
            </a:r>
            <a:r>
              <a:rPr lang="he-IL" b="1" dirty="0"/>
              <a:t>שמעון פרס </a:t>
            </a:r>
            <a:r>
              <a:rPr lang="he-IL" dirty="0"/>
              <a:t>שעשו ימים ולילות בשביל המדינה שבדרך. חילקו לתושבים התחלה של משק כמו 5 תרנגולות ותרנגולים עצי פרי תפוזים, </a:t>
            </a:r>
            <a:r>
              <a:rPr lang="he-IL" dirty="0" smtClean="0"/>
              <a:t>קלמנטינות </a:t>
            </a:r>
            <a:r>
              <a:rPr lang="he-IL" dirty="0"/>
              <a:t>,תאנה, גפן ושבעת המינים. </a:t>
            </a:r>
            <a:r>
              <a:rPr lang="he-IL" dirty="0" smtClean="0"/>
              <a:t>הורי פרנסו </a:t>
            </a:r>
            <a:r>
              <a:rPr lang="he-IL" dirty="0"/>
              <a:t>אותנו מהמשק ליד הבית. </a:t>
            </a:r>
          </a:p>
          <a:p>
            <a:pPr marL="0" indent="0">
              <a:buNone/>
            </a:pPr>
            <a:endParaRPr lang="he-IL" dirty="0"/>
          </a:p>
        </p:txBody>
      </p:sp>
      <p:pic>
        <p:nvPicPr>
          <p:cNvPr id="4" name="תמונה 3"/>
          <p:cNvPicPr>
            <a:picLocks noChangeAspect="1"/>
          </p:cNvPicPr>
          <p:nvPr/>
        </p:nvPicPr>
        <p:blipFill>
          <a:blip r:embed="rId2"/>
          <a:stretch>
            <a:fillRect/>
          </a:stretch>
        </p:blipFill>
        <p:spPr>
          <a:xfrm>
            <a:off x="1484311" y="2438399"/>
            <a:ext cx="3886200" cy="2447925"/>
          </a:xfrm>
          <a:prstGeom prst="rect">
            <a:avLst/>
          </a:prstGeom>
        </p:spPr>
      </p:pic>
    </p:spTree>
    <p:extLst>
      <p:ext uri="{BB962C8B-B14F-4D97-AF65-F5344CB8AC3E}">
        <p14:creationId xmlns:p14="http://schemas.microsoft.com/office/powerpoint/2010/main" xmlns="" val="420175880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3666" y="106136"/>
            <a:ext cx="5085895" cy="1004207"/>
          </a:xfrm>
        </p:spPr>
        <p:txBody>
          <a:bodyPr/>
          <a:lstStyle/>
          <a:p>
            <a:r>
              <a:rPr lang="he-IL" dirty="0" smtClean="0"/>
              <a:t>אניות המעפילים</a:t>
            </a:r>
            <a:endParaRPr lang="he-IL" dirty="0"/>
          </a:p>
        </p:txBody>
      </p:sp>
      <p:sp>
        <p:nvSpPr>
          <p:cNvPr id="3" name="מציין מיקום תוכן 2"/>
          <p:cNvSpPr>
            <a:spLocks noGrp="1"/>
          </p:cNvSpPr>
          <p:nvPr>
            <p:ph idx="1"/>
          </p:nvPr>
        </p:nvSpPr>
        <p:spPr>
          <a:xfrm>
            <a:off x="4090307" y="1265804"/>
            <a:ext cx="7848482" cy="2784021"/>
          </a:xfrm>
        </p:spPr>
        <p:txBody>
          <a:bodyPr>
            <a:normAutofit/>
          </a:bodyPr>
          <a:lstStyle/>
          <a:p>
            <a:r>
              <a:rPr lang="he-IL" dirty="0"/>
              <a:t>התלמידים בכיתתי היו עולים חדשים גם כאלה שעלו יתומים וגרו במוסד לילדים יתומים. ואנחנו לא הבנו שהם פליטים חסרי כל. היינו בסך הכל 600,000 תושבים כאשר הערבים בארץ נלחצו מעליית הפליטים היהודים שבאו מאירופה. </a:t>
            </a:r>
          </a:p>
          <a:p>
            <a:r>
              <a:rPr lang="he-IL" dirty="0"/>
              <a:t>הם הגיעו באוניות רעועות כאשר האנגלים שהיה להם מנדט בארץ ישראל מנעו מלתת לאוניות להיכנס לנמל חיפה. חלק מהאוניות טבעו על יושביהם, וכל אסון כזה היה אסון לכל הישוב בארץ. חלק מהאוניות הם: סטרומה סלבדור,</a:t>
            </a:r>
          </a:p>
          <a:p>
            <a:r>
              <a:rPr lang="he-IL" dirty="0"/>
              <a:t>האוניה יציאת אירופה ועוד. </a:t>
            </a:r>
          </a:p>
        </p:txBody>
      </p:sp>
      <p:pic>
        <p:nvPicPr>
          <p:cNvPr id="4" name="תמונה 3"/>
          <p:cNvPicPr>
            <a:picLocks noChangeAspect="1"/>
          </p:cNvPicPr>
          <p:nvPr/>
        </p:nvPicPr>
        <p:blipFill>
          <a:blip r:embed="rId3"/>
          <a:stretch>
            <a:fillRect/>
          </a:stretch>
        </p:blipFill>
        <p:spPr>
          <a:xfrm>
            <a:off x="2475139" y="4718278"/>
            <a:ext cx="2381250" cy="1657350"/>
          </a:xfrm>
          <a:prstGeom prst="rect">
            <a:avLst/>
          </a:prstGeom>
        </p:spPr>
      </p:pic>
      <p:pic>
        <p:nvPicPr>
          <p:cNvPr id="5" name="תמונה 4"/>
          <p:cNvPicPr>
            <a:picLocks noChangeAspect="1"/>
          </p:cNvPicPr>
          <p:nvPr/>
        </p:nvPicPr>
        <p:blipFill>
          <a:blip r:embed="rId4"/>
          <a:stretch>
            <a:fillRect/>
          </a:stretch>
        </p:blipFill>
        <p:spPr>
          <a:xfrm>
            <a:off x="6127179" y="4718278"/>
            <a:ext cx="2381250" cy="1657350"/>
          </a:xfrm>
          <a:prstGeom prst="rect">
            <a:avLst/>
          </a:prstGeom>
        </p:spPr>
      </p:pic>
      <p:pic>
        <p:nvPicPr>
          <p:cNvPr id="6" name="תמונה 5"/>
          <p:cNvPicPr>
            <a:picLocks noChangeAspect="1"/>
          </p:cNvPicPr>
          <p:nvPr/>
        </p:nvPicPr>
        <p:blipFill>
          <a:blip r:embed="rId5"/>
          <a:stretch>
            <a:fillRect/>
          </a:stretch>
        </p:blipFill>
        <p:spPr>
          <a:xfrm>
            <a:off x="9791463" y="4784953"/>
            <a:ext cx="2381250" cy="1590675"/>
          </a:xfrm>
          <a:prstGeom prst="rect">
            <a:avLst/>
          </a:prstGeom>
        </p:spPr>
      </p:pic>
      <p:sp>
        <p:nvSpPr>
          <p:cNvPr id="7" name="TextBox 6"/>
          <p:cNvSpPr txBox="1"/>
          <p:nvPr/>
        </p:nvSpPr>
        <p:spPr>
          <a:xfrm>
            <a:off x="9791463" y="4327071"/>
            <a:ext cx="2381250" cy="369332"/>
          </a:xfrm>
          <a:prstGeom prst="rect">
            <a:avLst/>
          </a:prstGeom>
          <a:noFill/>
        </p:spPr>
        <p:txBody>
          <a:bodyPr wrap="square" rtlCol="1">
            <a:spAutoFit/>
          </a:bodyPr>
          <a:lstStyle/>
          <a:p>
            <a:r>
              <a:rPr lang="he-IL" dirty="0" smtClean="0"/>
              <a:t>אקסודוס</a:t>
            </a:r>
            <a:endParaRPr lang="he-IL" dirty="0"/>
          </a:p>
        </p:txBody>
      </p:sp>
      <p:sp>
        <p:nvSpPr>
          <p:cNvPr id="9" name="TextBox 8"/>
          <p:cNvSpPr txBox="1"/>
          <p:nvPr/>
        </p:nvSpPr>
        <p:spPr>
          <a:xfrm>
            <a:off x="6127179" y="4327071"/>
            <a:ext cx="2381250" cy="369332"/>
          </a:xfrm>
          <a:prstGeom prst="rect">
            <a:avLst/>
          </a:prstGeom>
          <a:noFill/>
        </p:spPr>
        <p:txBody>
          <a:bodyPr wrap="square" rtlCol="1">
            <a:spAutoFit/>
          </a:bodyPr>
          <a:lstStyle/>
          <a:p>
            <a:r>
              <a:rPr lang="he-IL" dirty="0" smtClean="0"/>
              <a:t>סלבדור</a:t>
            </a:r>
            <a:endParaRPr lang="he-IL" dirty="0"/>
          </a:p>
        </p:txBody>
      </p:sp>
      <p:sp>
        <p:nvSpPr>
          <p:cNvPr id="10" name="TextBox 9"/>
          <p:cNvSpPr txBox="1"/>
          <p:nvPr/>
        </p:nvSpPr>
        <p:spPr>
          <a:xfrm>
            <a:off x="2563586" y="4327071"/>
            <a:ext cx="2292803" cy="369332"/>
          </a:xfrm>
          <a:prstGeom prst="rect">
            <a:avLst/>
          </a:prstGeom>
          <a:noFill/>
        </p:spPr>
        <p:txBody>
          <a:bodyPr wrap="square" rtlCol="1">
            <a:spAutoFit/>
          </a:bodyPr>
          <a:lstStyle/>
          <a:p>
            <a:r>
              <a:rPr lang="he-IL" dirty="0" err="1" smtClean="0"/>
              <a:t>סטרומה</a:t>
            </a:r>
            <a:endParaRPr lang="he-IL" dirty="0"/>
          </a:p>
        </p:txBody>
      </p:sp>
    </p:spTree>
    <p:extLst>
      <p:ext uri="{BB962C8B-B14F-4D97-AF65-F5344CB8AC3E}">
        <p14:creationId xmlns:p14="http://schemas.microsoft.com/office/powerpoint/2010/main" xmlns="" val="17906128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111093" y="609600"/>
            <a:ext cx="4156463" cy="1326321"/>
          </a:xfrm>
        </p:spPr>
        <p:txBody>
          <a:bodyPr>
            <a:normAutofit/>
          </a:bodyPr>
          <a:lstStyle/>
          <a:p>
            <a:pPr algn="r"/>
            <a:r>
              <a:rPr lang="he-IL" dirty="0" smtClean="0"/>
              <a:t>האנשים  המעורבים ביותר בהקמת המדינה. </a:t>
            </a:r>
            <a:endParaRPr lang="he-IL" dirty="0"/>
          </a:p>
        </p:txBody>
      </p:sp>
      <p:sp>
        <p:nvSpPr>
          <p:cNvPr id="3" name="מציין מיקום תוכן 2"/>
          <p:cNvSpPr>
            <a:spLocks noGrp="1"/>
          </p:cNvSpPr>
          <p:nvPr>
            <p:ph idx="1"/>
          </p:nvPr>
        </p:nvSpPr>
        <p:spPr>
          <a:xfrm>
            <a:off x="1003602" y="2268670"/>
            <a:ext cx="10932584" cy="4761936"/>
          </a:xfrm>
        </p:spPr>
        <p:txBody>
          <a:bodyPr>
            <a:normAutofit/>
          </a:bodyPr>
          <a:lstStyle/>
          <a:p>
            <a:pPr>
              <a:buNone/>
            </a:pPr>
            <a:r>
              <a:rPr lang="he-IL" sz="2000" b="1" dirty="0" smtClean="0"/>
              <a:t>בנימין זאב הרצל-</a:t>
            </a:r>
          </a:p>
          <a:p>
            <a:pPr>
              <a:buNone/>
            </a:pPr>
            <a:r>
              <a:rPr lang="he-IL" dirty="0"/>
              <a:t>ירושלים הגיע הרצל ברכבת בערב שבת בין הערביים, כשהוא קודח מחום בגלל נסיעתו הקשה ברכבת מיפו, והעיכוב של הרכבת בתחנה ביפו, מהחום הקודר של אותו היום. לא הוכנה לקראתו קבלת פנים בירושלים, ורבני העיר לא הסכימו כלל </a:t>
            </a:r>
            <a:r>
              <a:rPr lang="he-IL" dirty="0" err="1"/>
              <a:t>לפוגשו</a:t>
            </a:r>
            <a:r>
              <a:rPr lang="he-IL" dirty="0"/>
              <a:t>. בעל מלון </a:t>
            </a:r>
            <a:r>
              <a:rPr lang="he-IL" dirty="0" err="1"/>
              <a:t>קאמיניץ</a:t>
            </a:r>
            <a:r>
              <a:rPr lang="he-IL" dirty="0"/>
              <a:t>, שאצלו התארח הרצל, טען כי הרצל הגיע מעט לפני שבת ולא חילל את השבת בפומבי אלא הלך ברגל מתחנת הרכבת עד המלון כשהוא קודח מחום. מחוסר מקום במלון זה נאלץ הרצל לעבור למחרת לבית שטרן. מעדות מלווהו דוד משה שוב עולה כי הרצל הגיע לירושלים לקראת כניסת השבת, ואף על פי שהסביר לו שנסיעת חולה לא מחללת שבת סירב הרצל </a:t>
            </a:r>
            <a:r>
              <a:rPr lang="he-IL" dirty="0" smtClean="0"/>
              <a:t>לנסוע. </a:t>
            </a:r>
            <a:r>
              <a:rPr lang="he-IL" dirty="0"/>
              <a:t>"</a:t>
            </a:r>
            <a:r>
              <a:rPr lang="he-IL" dirty="0" smtClean="0"/>
              <a:t>אם תרצו אין זו אגדה"</a:t>
            </a:r>
          </a:p>
          <a:p>
            <a:pPr marL="0" indent="0">
              <a:buNone/>
            </a:pPr>
            <a:r>
              <a:rPr lang="he-IL" sz="2000" dirty="0" smtClean="0"/>
              <a:t>דו</a:t>
            </a:r>
            <a:r>
              <a:rPr lang="he-IL" sz="2000" b="1" dirty="0" smtClean="0"/>
              <a:t>ד בן גוריון- בזאת אני מכריז על הקמת מדינה יהודית היא ארץ ישראל </a:t>
            </a:r>
            <a:endParaRPr lang="he-IL" sz="2000" dirty="0"/>
          </a:p>
          <a:p>
            <a:pPr>
              <a:buNone/>
            </a:pPr>
            <a:r>
              <a:rPr lang="he-IL" sz="2000" dirty="0"/>
              <a:t>ראשית שנות ה-20 הפך בן-גוריון לאחד המנהיגים הבולטים של היישוב. בשנת 1920 נמנה עם מקימי ההסתדרות הכללית, והיה המזכיר הכללי שלה במשך 15 שנה. הוא ראה בהסתדרות, מלבד איגוד מקצועי שיגן על ציבור הפועלים בארץ, גם כלי חברתי וכלכלי שיקים משק עובדים עצמאי. כמו כן, ראה בו מוסד פוליטי שינהיג את ההתיישבות היהודית ויניח יסודות למדינה שתקום.</a:t>
            </a:r>
          </a:p>
          <a:p>
            <a:pPr>
              <a:buNone/>
            </a:pPr>
            <a:endParaRPr lang="he-IL" sz="2000" dirty="0"/>
          </a:p>
        </p:txBody>
      </p:sp>
      <p:pic>
        <p:nvPicPr>
          <p:cNvPr id="4" name="תמונה 3"/>
          <p:cNvPicPr>
            <a:picLocks noChangeAspect="1"/>
          </p:cNvPicPr>
          <p:nvPr/>
        </p:nvPicPr>
        <p:blipFill>
          <a:blip r:embed="rId2" cstate="print"/>
          <a:stretch>
            <a:fillRect/>
          </a:stretch>
        </p:blipFill>
        <p:spPr>
          <a:xfrm>
            <a:off x="180109" y="290946"/>
            <a:ext cx="2530928" cy="2268670"/>
          </a:xfrm>
          <a:prstGeom prst="rect">
            <a:avLst/>
          </a:prstGeom>
        </p:spPr>
      </p:pic>
      <p:pic>
        <p:nvPicPr>
          <p:cNvPr id="5" name="תמונה 4"/>
          <p:cNvPicPr>
            <a:picLocks noChangeAspect="1"/>
          </p:cNvPicPr>
          <p:nvPr/>
        </p:nvPicPr>
        <p:blipFill>
          <a:blip r:embed="rId3"/>
          <a:stretch>
            <a:fillRect/>
          </a:stretch>
        </p:blipFill>
        <p:spPr>
          <a:xfrm>
            <a:off x="2985283" y="318655"/>
            <a:ext cx="1905000" cy="2268670"/>
          </a:xfrm>
          <a:prstGeom prst="rect">
            <a:avLst/>
          </a:prstGeom>
        </p:spPr>
      </p:pic>
    </p:spTree>
    <p:extLst>
      <p:ext uri="{BB962C8B-B14F-4D97-AF65-F5344CB8AC3E}">
        <p14:creationId xmlns:p14="http://schemas.microsoft.com/office/powerpoint/2010/main" xmlns="" val="6907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784764" y="305336"/>
            <a:ext cx="8825345" cy="6247864"/>
          </a:xfrm>
          <a:prstGeom prst="rect">
            <a:avLst/>
          </a:prstGeom>
        </p:spPr>
        <p:txBody>
          <a:bodyPr wrap="square">
            <a:spAutoFit/>
          </a:bodyPr>
          <a:lstStyle/>
          <a:p>
            <a:r>
              <a:rPr lang="he-IL" sz="2000" dirty="0" smtClean="0"/>
              <a:t>בן </a:t>
            </a:r>
            <a:r>
              <a:rPr lang="he-IL" sz="2000" dirty="0" err="1" smtClean="0"/>
              <a:t>גוריון</a:t>
            </a:r>
            <a:r>
              <a:rPr lang="he-IL" sz="2000" dirty="0" smtClean="0"/>
              <a:t> פעל למען איחודן של מפלגות הפועלים. פעילות זו נחלה הצלחה, כאשר ב-1930 התאחדו מפלגות אחדות העבודה והפועל הצעיר והקימו את מפלגת פועלי ארץ ישראל (מפא"י), שבן-</a:t>
            </a:r>
            <a:r>
              <a:rPr lang="he-IL" sz="2000" dirty="0" err="1" smtClean="0"/>
              <a:t>גוריון</a:t>
            </a:r>
            <a:r>
              <a:rPr lang="he-IL" sz="2000" dirty="0" smtClean="0"/>
              <a:t> נבחר למנהיגה, ויחד עם התנועות האחיות שלה בחוץ לארץ הפכה להיות המפלגה הגדולה ביותר בתנועה הציונית. בשנת 1935 נבחר בן-</a:t>
            </a:r>
            <a:r>
              <a:rPr lang="he-IL" sz="2000" dirty="0" err="1" smtClean="0"/>
              <a:t>גוריון</a:t>
            </a:r>
            <a:r>
              <a:rPr lang="he-IL" sz="2000" dirty="0" smtClean="0"/>
              <a:t> מטעם מפא"י ליושב ראש הנהלת הסוכנות היהודית, שהייתה הגוף המרכזי בניהול היישוב היהודי בארץ, ונתמנה ליושב ראש ההנהלה הציונית שהיא הוועד הפועל המצומצם של ההסתדרות הציונית העולמית.</a:t>
            </a:r>
          </a:p>
          <a:p>
            <a:endParaRPr lang="he-IL" sz="2000" dirty="0" smtClean="0"/>
          </a:p>
          <a:p>
            <a:r>
              <a:rPr lang="he-IL" sz="2000" b="1" dirty="0" smtClean="0"/>
              <a:t>חיים וייצמן</a:t>
            </a:r>
            <a:r>
              <a:rPr lang="he-IL" sz="2000" dirty="0" smtClean="0"/>
              <a:t>-צד פעילותו המדעית, עסק ויצמן בפעילות ציונית, ועוד בצעירותו בלט כאופוזיציונר להרצל, במסגרת מעורבותו </a:t>
            </a:r>
            <a:r>
              <a:rPr lang="he-IL" sz="2000" dirty="0" err="1" smtClean="0"/>
              <a:t>בפרקציה</a:t>
            </a:r>
            <a:r>
              <a:rPr lang="he-IL" sz="2000" dirty="0" smtClean="0"/>
              <a:t> הדמוקרטית הוא ראה עצמו כתלמידו של אחד העם[דרוש מקור]. במרוצת השנים עשה נפשות לציונות בקרב אנגלים בולטים, בהם מדינאים ועיתונאים. כך פגש לראשונה, ב-1906, את הלורד ארתור ג'יימס בלפור, והרצה לו על עיקרי הציונות.</a:t>
            </a:r>
          </a:p>
          <a:p>
            <a:endParaRPr lang="he-IL" sz="2000" dirty="0" smtClean="0"/>
          </a:p>
          <a:p>
            <a:r>
              <a:rPr lang="he-IL" sz="2000" dirty="0" smtClean="0"/>
              <a:t>בקונגרס הציוני השישי (1903) תמך בתחילה ויצמן בתוכנית אוגנדה שהציג הרצל, אך כבר במהלך הקונגרס שינה את טעמו והפך לאחד ממתנגדיה החריפים של התוכנית. אף על פי כן, כיהן בוועדת ההיגוי של משלחת החקר שנשלחה למזרח אפריקה לבדיקת היתכנות התוכנית.[5] בקונגרס הציוני השמיני, בשנת 1907 בהאג, יצא בקריאה ל"ציונות סינתטית" שתמזג את העבודה הפוליטית עם ההתיישבות המעשית בארץ ישראל. באותה שנה ביקר לראשונה בארץ ישראל.</a:t>
            </a:r>
          </a:p>
        </p:txBody>
      </p:sp>
      <p:pic>
        <p:nvPicPr>
          <p:cNvPr id="3" name="תמונה 2"/>
          <p:cNvPicPr>
            <a:picLocks noChangeAspect="1"/>
          </p:cNvPicPr>
          <p:nvPr/>
        </p:nvPicPr>
        <p:blipFill>
          <a:blip r:embed="rId2"/>
          <a:stretch>
            <a:fillRect/>
          </a:stretch>
        </p:blipFill>
        <p:spPr>
          <a:xfrm>
            <a:off x="696562" y="263236"/>
            <a:ext cx="1911804" cy="22686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2395" y="190078"/>
            <a:ext cx="10353761" cy="1326321"/>
          </a:xfrm>
        </p:spPr>
        <p:txBody>
          <a:bodyPr/>
          <a:lstStyle/>
          <a:p>
            <a:pPr algn="r"/>
            <a:r>
              <a:rPr lang="he-IL" dirty="0" smtClean="0"/>
              <a:t>בנימין זאב תאודור הרצל</a:t>
            </a:r>
            <a:endParaRPr lang="he-IL" dirty="0"/>
          </a:p>
        </p:txBody>
      </p:sp>
      <p:sp>
        <p:nvSpPr>
          <p:cNvPr id="3" name="מציין מיקום תוכן 2"/>
          <p:cNvSpPr>
            <a:spLocks noGrp="1"/>
          </p:cNvSpPr>
          <p:nvPr>
            <p:ph idx="1"/>
          </p:nvPr>
        </p:nvSpPr>
        <p:spPr>
          <a:xfrm>
            <a:off x="5780315" y="1516399"/>
            <a:ext cx="5919950" cy="3695136"/>
          </a:xfrm>
        </p:spPr>
        <p:txBody>
          <a:bodyPr>
            <a:normAutofit fontScale="92500" lnSpcReduction="10000"/>
          </a:bodyPr>
          <a:lstStyle/>
          <a:p>
            <a:r>
              <a:rPr lang="he-IL" dirty="0"/>
              <a:t>הרצל נולד והתגורר בילדותו בבית הנמצא סמוך לבית הכנסת הגדול השל הקהילה </a:t>
            </a:r>
            <a:r>
              <a:rPr lang="he-IL" dirty="0" err="1"/>
              <a:t>הנאולוגית</a:t>
            </a:r>
            <a:r>
              <a:rPr lang="he-IL" dirty="0"/>
              <a:t> ברחוב </a:t>
            </a:r>
            <a:r>
              <a:rPr lang="he-IL" dirty="0" err="1"/>
              <a:t>דוהאן</a:t>
            </a:r>
            <a:r>
              <a:rPr lang="he-IL" dirty="0"/>
              <a:t> בבודפשט, שבנייתו הסתיימה </a:t>
            </a:r>
            <a:r>
              <a:rPr lang="he-IL" dirty="0" smtClean="0"/>
              <a:t>ב-1859</a:t>
            </a:r>
          </a:p>
          <a:p>
            <a:r>
              <a:rPr lang="he-IL" dirty="0" smtClean="0"/>
              <a:t> </a:t>
            </a:r>
            <a:r>
              <a:rPr lang="he-IL" dirty="0"/>
              <a:t>אביו היה מהמתפללים שם, ועלייתו לתורה כבר מצווה נערכה בו ב-3 במאי 1873 (אחרי מות קדושים). הוריו ערכו לו גם </a:t>
            </a:r>
            <a:r>
              <a:rPr lang="he-IL" dirty="0" err="1"/>
              <a:t>קונפירמציה</a:t>
            </a:r>
            <a:r>
              <a:rPr lang="he-IL" dirty="0"/>
              <a:t> </a:t>
            </a:r>
            <a:r>
              <a:rPr lang="he-IL" dirty="0" smtClean="0"/>
              <a:t>בביתם. </a:t>
            </a:r>
            <a:r>
              <a:rPr lang="he-IL" dirty="0"/>
              <a:t>מאוחר יותר עברה המשפחה לבניין בולט אחר בסביבת </a:t>
            </a:r>
            <a:endParaRPr lang="he-IL" dirty="0" smtClean="0"/>
          </a:p>
          <a:p>
            <a:r>
              <a:rPr lang="he-IL" dirty="0" smtClean="0"/>
              <a:t>כיכר </a:t>
            </a:r>
            <a:r>
              <a:rPr lang="he-IL" dirty="0" err="1" smtClean="0"/>
              <a:t>ויגאדו</a:t>
            </a:r>
            <a:r>
              <a:rPr lang="he-IL" dirty="0" smtClean="0"/>
              <a:t>[.תחילה </a:t>
            </a:r>
            <a:r>
              <a:rPr lang="he-IL" dirty="0"/>
              <a:t>למד הרצל בבית ספר יסודי יהודי, ואחר כך בגימנסיה ריאלית </a:t>
            </a:r>
            <a:r>
              <a:rPr lang="he-IL" dirty="0" smtClean="0"/>
              <a:t>ציבורית, אך </a:t>
            </a:r>
            <a:r>
              <a:rPr lang="he-IL" dirty="0"/>
              <a:t>החליט להפסיק את לימודיו במוסד זה בגלל האווירה העוינת כלפי יהודים בשל דתם שהוצגה כעבודת </a:t>
            </a:r>
            <a:endParaRPr lang="he-IL" dirty="0" smtClean="0"/>
          </a:p>
          <a:p>
            <a:r>
              <a:rPr lang="he-IL" dirty="0" smtClean="0"/>
              <a:t>אלילים. </a:t>
            </a:r>
            <a:r>
              <a:rPr lang="he-IL" dirty="0"/>
              <a:t>תקופת מה קיבל שיעורים פרטיים, ואחר כך עבר ללמוד, בין השנים 1876–1878, בגימנסיה היוקרתית הלותרנית, שבה כמעט מחצית התלמידים היו יהודים.</a:t>
            </a:r>
          </a:p>
        </p:txBody>
      </p:sp>
      <p:pic>
        <p:nvPicPr>
          <p:cNvPr id="4" name="תמונה 3"/>
          <p:cNvPicPr>
            <a:picLocks noChangeAspect="1"/>
          </p:cNvPicPr>
          <p:nvPr/>
        </p:nvPicPr>
        <p:blipFill>
          <a:blip r:embed="rId2"/>
          <a:stretch>
            <a:fillRect/>
          </a:stretch>
        </p:blipFill>
        <p:spPr>
          <a:xfrm>
            <a:off x="1625752" y="1516399"/>
            <a:ext cx="2381250" cy="3171825"/>
          </a:xfrm>
          <a:prstGeom prst="rect">
            <a:avLst/>
          </a:prstGeom>
        </p:spPr>
      </p:pic>
    </p:spTree>
    <p:extLst>
      <p:ext uri="{BB962C8B-B14F-4D97-AF65-F5344CB8AC3E}">
        <p14:creationId xmlns:p14="http://schemas.microsoft.com/office/powerpoint/2010/main" xmlns="" val="39716771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85065" y="361247"/>
            <a:ext cx="3242929" cy="1456267"/>
          </a:xfrm>
        </p:spPr>
        <p:txBody>
          <a:bodyPr>
            <a:normAutofit/>
          </a:bodyPr>
          <a:lstStyle/>
          <a:p>
            <a:pPr algn="r"/>
            <a:r>
              <a:rPr lang="he-IL" sz="4000" dirty="0" smtClean="0"/>
              <a:t>מלחמת העצמאות</a:t>
            </a:r>
            <a:endParaRPr lang="he-IL" sz="4000" dirty="0"/>
          </a:p>
        </p:txBody>
      </p:sp>
      <p:sp>
        <p:nvSpPr>
          <p:cNvPr id="3" name="מציין מיקום תוכן 2"/>
          <p:cNvSpPr>
            <a:spLocks noGrp="1"/>
          </p:cNvSpPr>
          <p:nvPr>
            <p:ph idx="1"/>
          </p:nvPr>
        </p:nvSpPr>
        <p:spPr>
          <a:xfrm>
            <a:off x="2222904" y="1485104"/>
            <a:ext cx="9262835" cy="4971114"/>
          </a:xfrm>
        </p:spPr>
        <p:txBody>
          <a:bodyPr>
            <a:normAutofit/>
          </a:bodyPr>
          <a:lstStyle/>
          <a:p>
            <a:pPr marL="0" indent="0">
              <a:buNone/>
            </a:pPr>
            <a:r>
              <a:rPr lang="he-IL" dirty="0"/>
              <a:t>מלחמת העצמאות (נקראת גם מלחמת השחרור, מלחמת הקוממיות, מלחמת תש"ח, ומלחמת 1948) היא עימות צבאי שהתנהל בין היישוב היהודי בארץ ישראל, ולאחר מכן מדינת ישראל, לבין ערביי ארץ ישראל, מתנדבים מארצות ערב </a:t>
            </a:r>
            <a:endParaRPr lang="he-IL" dirty="0" smtClean="0"/>
          </a:p>
          <a:p>
            <a:pPr marL="0" indent="0">
              <a:buNone/>
            </a:pPr>
            <a:r>
              <a:rPr lang="he-IL" dirty="0" smtClean="0"/>
              <a:t>הסמוכות </a:t>
            </a:r>
            <a:r>
              <a:rPr lang="he-IL" dirty="0"/>
              <a:t>ולאחר מכן צבאות מדינות ערב, חברות הליגה הערבית. מקובל לקבוע שהמלחמה החלה ב-30 בנובמבר 1947, מיד לאחר קבלת </a:t>
            </a:r>
            <a:r>
              <a:rPr lang="he-IL" dirty="0" err="1"/>
              <a:t>תוכנית</a:t>
            </a:r>
            <a:r>
              <a:rPr lang="he-IL" dirty="0"/>
              <a:t> החלוקה של האו"ם, עת פתחו ערביי הארץ במהומות דמים כדי למנוע את יישומה. במהלך המלחמה, ביום האחרון של המנדט הבריטי, 14 במאי 1948, הכריזה מדינת ישראל על הקמתה, ומיד אחר כך, פלשו אליה צבאות ערב הסדירים. מלחמת העצמאות (נקראת גם מלחמת השחרור, מלחמת הקוממיות, מלחמת תש"ח, </a:t>
            </a:r>
            <a:r>
              <a:rPr lang="he-IL" dirty="0" smtClean="0"/>
              <a:t>ו</a:t>
            </a:r>
          </a:p>
          <a:p>
            <a:pPr marL="0" indent="0">
              <a:buNone/>
            </a:pPr>
            <a:r>
              <a:rPr lang="he-IL" dirty="0" smtClean="0"/>
              <a:t>מלחמת </a:t>
            </a:r>
            <a:r>
              <a:rPr lang="he-IL" dirty="0"/>
              <a:t>1948) היא עימות צבאי שהתנהל בין היישוב היהודי בארץ ישראל, ולאחר מכן מדינת ישראל, לבין ערביי ארץ ישראל, מתנדבים מארצות ערב הסמוכות ולאחר מכן צבאות מדינות ערב, חברות הליגה הערבית. מקובל לקבוע שהמלחמה החלה ב-30 בנובמבר 1947, מיד לאחר קבלת </a:t>
            </a:r>
            <a:r>
              <a:rPr lang="he-IL" dirty="0" err="1"/>
              <a:t>תוכנית</a:t>
            </a:r>
            <a:r>
              <a:rPr lang="he-IL" dirty="0"/>
              <a:t> החלוקה של האו"ם, עת פתחו ערביי הארץ במהומות </a:t>
            </a:r>
            <a:endParaRPr lang="he-IL" dirty="0" smtClean="0"/>
          </a:p>
          <a:p>
            <a:pPr marL="0" indent="0">
              <a:buNone/>
            </a:pPr>
            <a:r>
              <a:rPr lang="he-IL" dirty="0" smtClean="0"/>
              <a:t>דמים </a:t>
            </a:r>
            <a:r>
              <a:rPr lang="he-IL" dirty="0"/>
              <a:t>כדי למנוע את יישומה. במהלך המלחמה, ביום האחרון של המנדט הבריטי, 14 במאי 1948, הכריזה מדינת ישראל על הקמתה, ומיד אחר כך, פלשו אליה צבאות ערב הסדירים.</a:t>
            </a:r>
          </a:p>
        </p:txBody>
      </p:sp>
      <p:pic>
        <p:nvPicPr>
          <p:cNvPr id="4" name="תמונה 3"/>
          <p:cNvPicPr>
            <a:picLocks noChangeAspect="1"/>
          </p:cNvPicPr>
          <p:nvPr/>
        </p:nvPicPr>
        <p:blipFill>
          <a:blip r:embed="rId3"/>
          <a:stretch>
            <a:fillRect/>
          </a:stretch>
        </p:blipFill>
        <p:spPr>
          <a:xfrm>
            <a:off x="95693" y="1383032"/>
            <a:ext cx="2120648" cy="3244592"/>
          </a:xfrm>
          <a:prstGeom prst="rect">
            <a:avLst/>
          </a:prstGeom>
        </p:spPr>
      </p:pic>
      <p:sp>
        <p:nvSpPr>
          <p:cNvPr id="5" name="TextBox 4"/>
          <p:cNvSpPr txBox="1"/>
          <p:nvPr/>
        </p:nvSpPr>
        <p:spPr>
          <a:xfrm>
            <a:off x="95693" y="723014"/>
            <a:ext cx="1765005" cy="369332"/>
          </a:xfrm>
          <a:prstGeom prst="rect">
            <a:avLst/>
          </a:prstGeom>
          <a:noFill/>
        </p:spPr>
        <p:txBody>
          <a:bodyPr wrap="square" rtlCol="1">
            <a:spAutoFit/>
          </a:bodyPr>
          <a:lstStyle/>
          <a:p>
            <a:r>
              <a:rPr lang="he-IL" smtClean="0"/>
              <a:t>כיבוש  אילת</a:t>
            </a:r>
            <a:endParaRPr lang="he-IL" dirty="0"/>
          </a:p>
        </p:txBody>
      </p:sp>
    </p:spTree>
    <p:extLst>
      <p:ext uri="{BB962C8B-B14F-4D97-AF65-F5344CB8AC3E}">
        <p14:creationId xmlns:p14="http://schemas.microsoft.com/office/powerpoint/2010/main" xmlns="" val="7609348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52104" y="73480"/>
            <a:ext cx="3561217" cy="677636"/>
          </a:xfrm>
        </p:spPr>
        <p:txBody>
          <a:bodyPr>
            <a:normAutofit/>
          </a:bodyPr>
          <a:lstStyle/>
          <a:p>
            <a:r>
              <a:rPr lang="he-IL" dirty="0" smtClean="0"/>
              <a:t>הצנחנים</a:t>
            </a:r>
            <a:endParaRPr lang="he-IL" dirty="0"/>
          </a:p>
        </p:txBody>
      </p:sp>
      <p:sp>
        <p:nvSpPr>
          <p:cNvPr id="5" name="מציין מיקום תוכן 4"/>
          <p:cNvSpPr>
            <a:spLocks noGrp="1"/>
          </p:cNvSpPr>
          <p:nvPr>
            <p:ph idx="1"/>
          </p:nvPr>
        </p:nvSpPr>
        <p:spPr>
          <a:xfrm>
            <a:off x="4582632" y="640833"/>
            <a:ext cx="7475561" cy="6068311"/>
          </a:xfrm>
        </p:spPr>
        <p:txBody>
          <a:bodyPr>
            <a:normAutofit fontScale="70000" lnSpcReduction="20000"/>
          </a:bodyPr>
          <a:lstStyle/>
          <a:p>
            <a:endParaRPr lang="he-IL" dirty="0" smtClean="0"/>
          </a:p>
          <a:p>
            <a:endParaRPr lang="he-IL" dirty="0"/>
          </a:p>
          <a:p>
            <a:r>
              <a:rPr lang="he-IL" sz="2500" dirty="0" smtClean="0"/>
              <a:t>כאשר </a:t>
            </a:r>
            <a:r>
              <a:rPr lang="he-IL" sz="2500" dirty="0"/>
              <a:t>הגיעו לארץ הידיעות על ממדי ההשמדה של יהודי אירופה במלחמת העולם השניה, הציע ארגון ה"הגנה" למודיעין הבריטי לשתף כוחות יהודיים מתוך הישוב בארץ ישראל לעזרה. הוצע שיחידות פלמ"ח תישלחנה בדרך הים </a:t>
            </a:r>
            <a:endParaRPr lang="he-IL" sz="2500" dirty="0" smtClean="0"/>
          </a:p>
          <a:p>
            <a:r>
              <a:rPr lang="he-IL" sz="2500" dirty="0" smtClean="0"/>
              <a:t>או </a:t>
            </a:r>
            <a:r>
              <a:rPr lang="he-IL" sz="2500" dirty="0"/>
              <a:t>האוויר אל מעבר לקווי האויב הגרמני, אולם הבריטים הסכימו להחדיר לדרום מזרח אירופה רק מספר קטן של סוכנים. ההגנה גייסה למשימה זו אנשים מתאימים יוצאי ארצות הכיבוש. הבריטים העניקו למתנדבים אימון מקצועי מיוחד שכלל לימוד צניחה, קריאת מפות ואימון בשיטות פעולה של קומנדו ומחתרת. הפעלתה של תוכנית ההצנחה </a:t>
            </a:r>
            <a:endParaRPr lang="he-IL" sz="2500" dirty="0" smtClean="0"/>
          </a:p>
          <a:p>
            <a:r>
              <a:rPr lang="he-IL" sz="2500" dirty="0" smtClean="0"/>
              <a:t>החלה </a:t>
            </a:r>
            <a:r>
              <a:rPr lang="he-IL" sz="2500" dirty="0"/>
              <a:t>בשלב מאוחר של המלחמה, בשנת 1943 אך בעיקר במהלך שנת 1944 ונתאפשרה רק כאשר הבריטים היו זקוקים לצנחנים כדי להציל צוותי אוויר שלהם שנטשו מטוסים וצנחו בשטחי אויב. רוב המועמדים לתכנית נבחרו מקרב לוחמי הפלמ"ח וחלקם מה'מחלקה הגרמנית', כמו כן נבחרו מועמדים מקרב מתנדבי היישוב ששירתו בבריגדה </a:t>
            </a:r>
            <a:endParaRPr lang="he-IL" sz="2500" dirty="0" smtClean="0"/>
          </a:p>
          <a:p>
            <a:r>
              <a:rPr lang="he-IL" sz="2500" dirty="0" smtClean="0"/>
              <a:t>היהודית </a:t>
            </a:r>
            <a:r>
              <a:rPr lang="he-IL" sz="2500" dirty="0"/>
              <a:t>במסגרת הצבא הבריטי ומקרב חברי התנועה הקיבוצית. רובם התגייסו דרך ועדה מיוחדת שהקימו הסוכנות </a:t>
            </a:r>
            <a:endParaRPr lang="he-IL" sz="2500" dirty="0" smtClean="0"/>
          </a:p>
          <a:p>
            <a:r>
              <a:rPr lang="he-IL" sz="2500" dirty="0" smtClean="0"/>
              <a:t>היהודית</a:t>
            </a:r>
            <a:r>
              <a:rPr lang="he-IL" sz="2500" dirty="0"/>
              <a:t>, המוסד לעלייה ב' וארגון ההגנה. מעטים גוייסו במישרין בידי הארגונים הבריטיים. כ- 250 נשים וגברים התנדבו, 110 עברו הכשרה (כולל קורס צניחה בבסיס חיל האוויר הבריטי ברמת דוד), אך מחמת קשיים שונים אומנו והוכנו לפעילות מבצעית רק 37 צנחנים</a:t>
            </a:r>
            <a:r>
              <a:rPr lang="he-IL" sz="2500" dirty="0" smtClean="0"/>
              <a:t>. "אשרי הגפרור שהצית להבות". ( חנה סנש ).</a:t>
            </a:r>
          </a:p>
          <a:p>
            <a:endParaRPr lang="he-IL" sz="2500" dirty="0"/>
          </a:p>
          <a:p>
            <a:endParaRPr lang="he-IL" sz="2500" dirty="0"/>
          </a:p>
        </p:txBody>
      </p:sp>
      <p:pic>
        <p:nvPicPr>
          <p:cNvPr id="6" name="תמונה 5"/>
          <p:cNvPicPr>
            <a:picLocks noChangeAspect="1"/>
          </p:cNvPicPr>
          <p:nvPr/>
        </p:nvPicPr>
        <p:blipFill>
          <a:blip r:embed="rId2"/>
          <a:stretch>
            <a:fillRect/>
          </a:stretch>
        </p:blipFill>
        <p:spPr>
          <a:xfrm>
            <a:off x="-16652" y="1049334"/>
            <a:ext cx="4634979" cy="3229660"/>
          </a:xfrm>
          <a:prstGeom prst="rect">
            <a:avLst/>
          </a:prstGeom>
        </p:spPr>
      </p:pic>
      <p:sp>
        <p:nvSpPr>
          <p:cNvPr id="7" name="TextBox 6"/>
          <p:cNvSpPr txBox="1"/>
          <p:nvPr/>
        </p:nvSpPr>
        <p:spPr>
          <a:xfrm>
            <a:off x="1812471" y="3909662"/>
            <a:ext cx="1232808" cy="369332"/>
          </a:xfrm>
          <a:prstGeom prst="rect">
            <a:avLst/>
          </a:prstGeom>
          <a:noFill/>
        </p:spPr>
        <p:txBody>
          <a:bodyPr wrap="square" rtlCol="1">
            <a:spAutoFit/>
          </a:bodyPr>
          <a:lstStyle/>
          <a:p>
            <a:endParaRPr lang="he-IL" dirty="0"/>
          </a:p>
        </p:txBody>
      </p:sp>
      <p:sp>
        <p:nvSpPr>
          <p:cNvPr id="8" name="TextBox 7"/>
          <p:cNvSpPr txBox="1"/>
          <p:nvPr/>
        </p:nvSpPr>
        <p:spPr>
          <a:xfrm>
            <a:off x="522514" y="4485371"/>
            <a:ext cx="2098222" cy="646331"/>
          </a:xfrm>
          <a:prstGeom prst="rect">
            <a:avLst/>
          </a:prstGeom>
          <a:noFill/>
        </p:spPr>
        <p:txBody>
          <a:bodyPr wrap="square" rtlCol="1">
            <a:spAutoFit/>
          </a:bodyPr>
          <a:lstStyle/>
          <a:p>
            <a:r>
              <a:rPr lang="he-IL" dirty="0" smtClean="0"/>
              <a:t>שמות הצנחנים שצנחו בהונגריה ונתפסו.</a:t>
            </a:r>
            <a:endParaRPr lang="he-IL" dirty="0"/>
          </a:p>
        </p:txBody>
      </p:sp>
      <p:pic>
        <p:nvPicPr>
          <p:cNvPr id="3" name="תמונה 2"/>
          <p:cNvPicPr>
            <a:picLocks noChangeAspect="1"/>
          </p:cNvPicPr>
          <p:nvPr/>
        </p:nvPicPr>
        <p:blipFill>
          <a:blip r:embed="rId3"/>
          <a:stretch>
            <a:fillRect/>
          </a:stretch>
        </p:blipFill>
        <p:spPr>
          <a:xfrm>
            <a:off x="417517" y="5109925"/>
            <a:ext cx="2308215" cy="1748075"/>
          </a:xfrm>
          <a:prstGeom prst="rect">
            <a:avLst/>
          </a:prstGeom>
        </p:spPr>
      </p:pic>
    </p:spTree>
    <p:extLst>
      <p:ext uri="{BB962C8B-B14F-4D97-AF65-F5344CB8AC3E}">
        <p14:creationId xmlns:p14="http://schemas.microsoft.com/office/powerpoint/2010/main" xmlns="" val="1425451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609599"/>
            <a:ext cx="10131425" cy="1456267"/>
          </a:xfrm>
        </p:spPr>
        <p:txBody>
          <a:bodyPr/>
          <a:lstStyle/>
          <a:p>
            <a:pPr algn="r"/>
            <a:r>
              <a:rPr lang="he-IL" dirty="0" smtClean="0"/>
              <a:t>אני במלחמת השחרור</a:t>
            </a:r>
            <a:endParaRPr lang="he-IL" dirty="0"/>
          </a:p>
        </p:txBody>
      </p:sp>
      <p:sp>
        <p:nvSpPr>
          <p:cNvPr id="3" name="מציין מיקום תוכן 2"/>
          <p:cNvSpPr>
            <a:spLocks noGrp="1"/>
          </p:cNvSpPr>
          <p:nvPr>
            <p:ph idx="1"/>
          </p:nvPr>
        </p:nvSpPr>
        <p:spPr>
          <a:xfrm>
            <a:off x="1156854" y="1407937"/>
            <a:ext cx="10131425" cy="5089845"/>
          </a:xfrm>
        </p:spPr>
        <p:txBody>
          <a:bodyPr>
            <a:normAutofit/>
          </a:bodyPr>
          <a:lstStyle/>
          <a:p>
            <a:pPr marL="0" indent="0">
              <a:buNone/>
            </a:pPr>
            <a:r>
              <a:rPr lang="he-IL" dirty="0" smtClean="0"/>
              <a:t>כאשר פרצה מלחמת העצמאות  הייתי בת 5 תלמידה בגן, הייתי הולכת כל בוקר מביתי מרחק של חצי ק"מ עד לגן, הורי הדריכו אותי שבעת שמיעת אזעקה עלי לקפוץ לתוך תעלה בצד הכביש עד שישנה צפירת הרגעה. היה לנו פחד מאויבים , אבל  הייתה עזרה הדדית ביננו והרבה פעמים עגלון עם עגלה וסוס לקח אותי עד לגן אמרתי תודה </a:t>
            </a:r>
          </a:p>
          <a:p>
            <a:pPr marL="0" indent="0">
              <a:buNone/>
            </a:pPr>
            <a:r>
              <a:rPr lang="he-IL" dirty="0" smtClean="0"/>
              <a:t>וחשבתי, ומה יהיה בחזרה.  בבית  אבא הורה לכולם לעזור בחפירת תעלה  לקחנו מעדר וטוריה וקלשון ויצרנו תעלה עמוקה, עליה שמנו שקים מלאים באדמה ואת השקים המלאים שמנו מעל התעלה וכך קבלנו  כיסוי מפני  פצצות שהערבים הטילו  עלינו.  הזמנו גם את השכנים להיכנס למקלט, וכל פעם שעברו מטוסים מצריים  מעלינו לכוון תל אביב,  קראנו לסבתא שגרה ליד להיכנס מהר למקלט כאשר מרחוק שמענו  הדים של יריות  ופצצות .קבלנו </a:t>
            </a:r>
          </a:p>
          <a:p>
            <a:pPr marL="0" indent="0">
              <a:buNone/>
            </a:pPr>
            <a:r>
              <a:rPr lang="he-IL" dirty="0" smtClean="0"/>
              <a:t>מהמדינה שבדרך כמה אפרוחים שגדלו לתרנגולות מטילות  וכן עצי פרי תאנה, תות, זית, גפנים ועוד כדי שיהיה לנו אוכל. . הלכנו גם לשוק ושם מכרו ערבים לפני מלחמת העצמאות ירקות ופירות ואחרי </a:t>
            </a:r>
            <a:r>
              <a:rPr lang="he-IL" dirty="0" err="1" smtClean="0"/>
              <a:t>נצחונינו</a:t>
            </a:r>
            <a:r>
              <a:rPr lang="he-IL" dirty="0" smtClean="0"/>
              <a:t> הם ברחו עזבו את </a:t>
            </a:r>
          </a:p>
          <a:p>
            <a:pPr marL="0" indent="0">
              <a:buNone/>
            </a:pPr>
            <a:r>
              <a:rPr lang="he-IL" dirty="0" smtClean="0"/>
              <a:t>הישובים </a:t>
            </a:r>
            <a:r>
              <a:rPr lang="he-IL" dirty="0" err="1" smtClean="0"/>
              <a:t>זדנוגה</a:t>
            </a:r>
            <a:r>
              <a:rPr lang="he-IL" dirty="0" smtClean="0"/>
              <a:t>  </a:t>
            </a:r>
            <a:r>
              <a:rPr lang="he-IL" dirty="0" err="1" smtClean="0"/>
              <a:t>וקוביבה</a:t>
            </a:r>
            <a:r>
              <a:rPr lang="he-IL" dirty="0" smtClean="0"/>
              <a:t> וברחו למקומות אחרים. סבתא פני באה מירושלים לרחובות משום שביתה הופצץ ע"י הערבים, והיה בטוח יותר להיות אתנו.  אבא מצא כלי מתכת גדול  שכאשר הכו עליו עשה צליל חזק וכולם ידעו לרדת למקלט. זה מה שזכור לי ממלחמת השחרור .</a:t>
            </a:r>
          </a:p>
        </p:txBody>
      </p:sp>
    </p:spTree>
    <p:extLst>
      <p:ext uri="{BB962C8B-B14F-4D97-AF65-F5344CB8AC3E}">
        <p14:creationId xmlns:p14="http://schemas.microsoft.com/office/powerpoint/2010/main" xmlns="" val="10748752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50157" y="398319"/>
            <a:ext cx="6718831" cy="2481943"/>
          </a:xfrm>
        </p:spPr>
        <p:txBody>
          <a:bodyPr>
            <a:normAutofit/>
          </a:bodyPr>
          <a:lstStyle/>
          <a:p>
            <a:pPr algn="ctr"/>
            <a:r>
              <a:rPr lang="he-IL" sz="5400" dirty="0" smtClean="0"/>
              <a:t>תודה על ההקשבה</a:t>
            </a:r>
            <a:endParaRPr lang="he-IL" sz="5400" dirty="0"/>
          </a:p>
        </p:txBody>
      </p:sp>
      <p:pic>
        <p:nvPicPr>
          <p:cNvPr id="4" name="מציין מיקום תוכן 3"/>
          <p:cNvPicPr>
            <a:picLocks noGrp="1" noChangeAspect="1"/>
          </p:cNvPicPr>
          <p:nvPr>
            <p:ph idx="1"/>
          </p:nvPr>
        </p:nvPicPr>
        <p:blipFill>
          <a:blip r:embed="rId2"/>
          <a:stretch>
            <a:fillRect/>
          </a:stretch>
        </p:blipFill>
        <p:spPr>
          <a:xfrm>
            <a:off x="3830782" y="2774620"/>
            <a:ext cx="4425042" cy="3695700"/>
          </a:xfrm>
          <a:prstGeom prst="rect">
            <a:avLst/>
          </a:prstGeom>
        </p:spPr>
      </p:pic>
    </p:spTree>
    <p:extLst>
      <p:ext uri="{BB962C8B-B14F-4D97-AF65-F5344CB8AC3E}">
        <p14:creationId xmlns:p14="http://schemas.microsoft.com/office/powerpoint/2010/main" xmlns="" val="25575651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84868" y="183533"/>
            <a:ext cx="10018713" cy="601824"/>
          </a:xfrm>
        </p:spPr>
        <p:txBody>
          <a:bodyPr>
            <a:noAutofit/>
          </a:bodyPr>
          <a:lstStyle/>
          <a:p>
            <a:pPr algn="r"/>
            <a:r>
              <a:rPr lang="he-IL" sz="4400" dirty="0" smtClean="0"/>
              <a:t>סיפורה של סבתא</a:t>
            </a:r>
            <a:endParaRPr lang="he-IL" sz="4400" dirty="0"/>
          </a:p>
        </p:txBody>
      </p:sp>
      <p:sp>
        <p:nvSpPr>
          <p:cNvPr id="4" name="מלבן 3"/>
          <p:cNvSpPr/>
          <p:nvPr/>
        </p:nvSpPr>
        <p:spPr>
          <a:xfrm>
            <a:off x="3309966" y="977882"/>
            <a:ext cx="8255868" cy="5109091"/>
          </a:xfrm>
          <a:prstGeom prst="rect">
            <a:avLst/>
          </a:prstGeom>
        </p:spPr>
        <p:txBody>
          <a:bodyPr wrap="square">
            <a:spAutoFit/>
          </a:bodyPr>
          <a:lstStyle/>
          <a:p>
            <a:pPr>
              <a:lnSpc>
                <a:spcPct val="115000"/>
              </a:lnSpc>
            </a:pPr>
            <a:r>
              <a:rPr lang="he-IL" sz="2000" dirty="0" smtClean="0">
                <a:effectLst/>
                <a:latin typeface="Arial" panose="020B0604020202020204" pitchFamily="34" charset="0"/>
                <a:ea typeface="David" panose="020E0502060401010101" pitchFamily="34" charset="-79"/>
                <a:cs typeface="Arial" panose="020B0604020202020204" pitchFamily="34" charset="0"/>
              </a:rPr>
              <a:t>המושבה רחובות בארץ ישראל השנה 1943 יום הולדתי, המדינה עוד לא קמה אלה בשנת- 1948.</a:t>
            </a:r>
            <a:endParaRPr lang="en-US" sz="2000" dirty="0" smtClean="0">
              <a:effectLst/>
              <a:latin typeface="Arial" panose="020B0604020202020204" pitchFamily="34" charset="0"/>
              <a:ea typeface="Arial" panose="020B0604020202020204" pitchFamily="34" charset="0"/>
            </a:endParaRPr>
          </a:p>
          <a:p>
            <a:r>
              <a:rPr lang="he-IL" sz="2000" dirty="0" smtClean="0">
                <a:effectLst/>
                <a:ea typeface="David" panose="020E0502060401010101" pitchFamily="34" charset="-79"/>
                <a:cs typeface="Arial" panose="020B0604020202020204" pitchFamily="34" charset="0"/>
              </a:rPr>
              <a:t>הימים היו ימי מלחמה באירופה היהודים החלו לנוס מעטים מהם נסו לארץ ישראל. וביניהם היה </a:t>
            </a:r>
          </a:p>
          <a:p>
            <a:r>
              <a:rPr lang="he-IL" sz="2000" b="1" dirty="0" smtClean="0">
                <a:effectLst/>
                <a:ea typeface="David" panose="020E0502060401010101" pitchFamily="34" charset="-79"/>
                <a:cs typeface="Arial" panose="020B0604020202020204" pitchFamily="34" charset="0"/>
              </a:rPr>
              <a:t>סבא</a:t>
            </a:r>
            <a:r>
              <a:rPr lang="he-IL" sz="2000" dirty="0" smtClean="0">
                <a:effectLst/>
                <a:ea typeface="David" panose="020E0502060401010101" pitchFamily="34" charset="-79"/>
                <a:cs typeface="Arial" panose="020B0604020202020204" pitchFamily="34" charset="0"/>
              </a:rPr>
              <a:t> שלי והוריו שחיכו ברומניה לאישור יציאה ממקום הולדתם לארץ ישראל</a:t>
            </a:r>
            <a:r>
              <a:rPr lang="he-IL" sz="2000" dirty="0" smtClean="0">
                <a:ea typeface="David" panose="020E0502060401010101" pitchFamily="34" charset="-79"/>
              </a:rPr>
              <a:t>.  גרנו בבית בעל קומה אחת עם חצר גדולה, וכך היו כל דירי רחוב ט"רנכובסקי. </a:t>
            </a:r>
          </a:p>
          <a:p>
            <a:endParaRPr lang="he-IL" sz="2000" dirty="0">
              <a:ea typeface="David" panose="020E0502060401010101" pitchFamily="34" charset="-79"/>
            </a:endParaRPr>
          </a:p>
          <a:p>
            <a:r>
              <a:rPr lang="he-IL" sz="2000" dirty="0" smtClean="0">
                <a:ea typeface="David" panose="020E0502060401010101" pitchFamily="34" charset="-79"/>
              </a:rPr>
              <a:t>הרחוב היה לא סלול, אדמתו מהודקת מההולכים בו.</a:t>
            </a:r>
          </a:p>
          <a:p>
            <a:r>
              <a:rPr lang="he-IL" sz="2000" dirty="0" smtClean="0">
                <a:ea typeface="David" panose="020E0502060401010101" pitchFamily="34" charset="-79"/>
              </a:rPr>
              <a:t>אנשים , ילדים, בעלי חיים, רועים אם צאנם, רועים עם פרותיהם אשר  השאירו </a:t>
            </a:r>
          </a:p>
          <a:p>
            <a:r>
              <a:rPr lang="he-IL" sz="2000" dirty="0" smtClean="0">
                <a:ea typeface="David" panose="020E0502060401010101" pitchFamily="34" charset="-79"/>
              </a:rPr>
              <a:t>את הפרשתם על האדמה ההדוקה.</a:t>
            </a:r>
          </a:p>
          <a:p>
            <a:endParaRPr lang="he-IL" sz="2000" dirty="0">
              <a:ea typeface="David" panose="020E0502060401010101" pitchFamily="34" charset="-79"/>
            </a:endParaRPr>
          </a:p>
          <a:p>
            <a:r>
              <a:rPr lang="he-IL" sz="2000" dirty="0" smtClean="0">
                <a:ea typeface="David" panose="020E0502060401010101" pitchFamily="34" charset="-79"/>
              </a:rPr>
              <a:t>מצד ימין של הרחוב גרו משפחות שעלו מתימן, בצד השמאלי גרו משפחות שבאו </a:t>
            </a:r>
          </a:p>
          <a:p>
            <a:r>
              <a:rPr lang="he-IL" sz="2000" dirty="0" smtClean="0">
                <a:ea typeface="David" panose="020E0502060401010101" pitchFamily="34" charset="-79"/>
              </a:rPr>
              <a:t>מפזורת אירופה המצולקת.</a:t>
            </a:r>
          </a:p>
          <a:p>
            <a:r>
              <a:rPr lang="he-IL" sz="2000" dirty="0" smtClean="0">
                <a:ea typeface="David" panose="020E0502060401010101" pitchFamily="34" charset="-79"/>
              </a:rPr>
              <a:t>הילדים שברחוב, בתוכם אני, היו כבר ילדי הארץ שלא ידעו מהי גלות, ומגרש המשחקים של כל הילדים </a:t>
            </a:r>
            <a:r>
              <a:rPr lang="he-IL" sz="2000" dirty="0">
                <a:ea typeface="David" panose="020E0502060401010101" pitchFamily="34" charset="-79"/>
              </a:rPr>
              <a:t>היה </a:t>
            </a:r>
            <a:r>
              <a:rPr lang="he-IL" sz="2000" dirty="0" smtClean="0">
                <a:ea typeface="David" panose="020E0502060401010101" pitchFamily="34" charset="-79"/>
              </a:rPr>
              <a:t>ברחוב ט"רנכובסקי.</a:t>
            </a:r>
          </a:p>
          <a:p>
            <a:endParaRPr lang="he-IL" sz="2000" dirty="0">
              <a:ea typeface="David" panose="020E0502060401010101" pitchFamily="34" charset="-79"/>
            </a:endParaRPr>
          </a:p>
        </p:txBody>
      </p:sp>
      <p:pic>
        <p:nvPicPr>
          <p:cNvPr id="3" name="תמונה 2"/>
          <p:cNvPicPr>
            <a:picLocks noChangeAspect="1"/>
          </p:cNvPicPr>
          <p:nvPr/>
        </p:nvPicPr>
        <p:blipFill>
          <a:blip r:embed="rId3"/>
          <a:stretch>
            <a:fillRect/>
          </a:stretch>
        </p:blipFill>
        <p:spPr>
          <a:xfrm>
            <a:off x="554182" y="1967435"/>
            <a:ext cx="2898321" cy="2134995"/>
          </a:xfrm>
          <a:prstGeom prst="rect">
            <a:avLst/>
          </a:prstGeom>
        </p:spPr>
      </p:pic>
    </p:spTree>
    <p:extLst>
      <p:ext uri="{BB962C8B-B14F-4D97-AF65-F5344CB8AC3E}">
        <p14:creationId xmlns:p14="http://schemas.microsoft.com/office/powerpoint/2010/main" xmlns="" val="208615084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6473" y="238864"/>
            <a:ext cx="11360727" cy="6370975"/>
          </a:xfrm>
          <a:prstGeom prst="rect">
            <a:avLst/>
          </a:prstGeom>
        </p:spPr>
        <p:txBody>
          <a:bodyPr wrap="square">
            <a:spAutoFit/>
          </a:bodyPr>
          <a:lstStyle/>
          <a:p>
            <a:r>
              <a:rPr lang="he-IL" sz="2400" dirty="0" smtClean="0">
                <a:ea typeface="David" panose="020E0502060401010101" pitchFamily="34" charset="-79"/>
              </a:rPr>
              <a:t>בדרך כלל היה הרחוב שקט. אלה שלפעמים הגיעו בעלי מלאכה כמו זגג, רצף, סנדלר, מתקן תריסים שהעירו את הרחוב. ואת כל הילדים התאספו מאחורי בעלי המלאכה לראות אותם בעבודתם זו הייתה חוויה.</a:t>
            </a:r>
          </a:p>
          <a:p>
            <a:endParaRPr lang="he-IL" sz="2400" dirty="0" smtClean="0">
              <a:ea typeface="David" panose="020E0502060401010101" pitchFamily="34" charset="-79"/>
            </a:endParaRPr>
          </a:p>
          <a:p>
            <a:r>
              <a:rPr lang="he-IL" sz="2400" dirty="0" smtClean="0">
                <a:ea typeface="David" panose="020E0502060401010101" pitchFamily="34" charset="-79"/>
              </a:rPr>
              <a:t>אהבנו לשמוע את קריאתם כשהם מפרסמים את מרכולתם, כגון: נעלים לתיקון, מי צריך בלוק קרח </a:t>
            </a:r>
          </a:p>
          <a:p>
            <a:r>
              <a:rPr lang="he-IL" sz="2400" dirty="0" smtClean="0">
                <a:ea typeface="David" panose="020E0502060401010101" pitchFamily="34" charset="-79"/>
              </a:rPr>
              <a:t>הוציא מתוך ארגז בלוק קרח חתך בעזרת סכין מחודדת בלוק קרח קטן שם על סמיכה שהבאתי ושכבתי למקרר. הכי שמחנו שבא הסנדלר הוא פרש את כלי עבודתו על שמיכה ישב על שרפרף קטן והחל את תיקון הנעליים שכבר היו אצלו פעם או פעמים או כי זו הייתה הנעל היחידה שלי. כאשר הנעל קטנה אז נאלצנו להוריד את חרטום הנעל ( החלק העליון של הנעל ). ואנחנו הסתכלנו בשקט </a:t>
            </a:r>
            <a:r>
              <a:rPr lang="he-IL" sz="2400" dirty="0" err="1" smtClean="0">
                <a:ea typeface="David" panose="020E0502060401010101" pitchFamily="34" charset="-79"/>
              </a:rPr>
              <a:t>בשקט</a:t>
            </a:r>
            <a:r>
              <a:rPr lang="he-IL" sz="2400" dirty="0" smtClean="0">
                <a:ea typeface="David" panose="020E0502060401010101" pitchFamily="34" charset="-79"/>
              </a:rPr>
              <a:t> עד שהנעל תוקנה.</a:t>
            </a:r>
          </a:p>
          <a:p>
            <a:endParaRPr lang="he-IL" sz="2400" dirty="0" smtClean="0">
              <a:ea typeface="David" panose="020E0502060401010101" pitchFamily="34" charset="-79"/>
            </a:endParaRPr>
          </a:p>
          <a:p>
            <a:r>
              <a:rPr lang="he-IL" sz="2400" dirty="0" smtClean="0">
                <a:ea typeface="David" panose="020E0502060401010101" pitchFamily="34" charset="-79"/>
              </a:rPr>
              <a:t>בין שתי האוכלוסיות היו יחסים טובים מאוד הערכה הדדית, ועזרה הדדית לדוגמא חיים השוחט שחט לנו תרנגולת למאכל אשתו מרטה </a:t>
            </a:r>
          </a:p>
          <a:p>
            <a:r>
              <a:rPr lang="he-IL" sz="2400" dirty="0" smtClean="0">
                <a:ea typeface="David" panose="020E0502060401010101" pitchFamily="34" charset="-79"/>
              </a:rPr>
              <a:t>את הנוצות כשהיא לבושה בתלבושת התימנים המסורתית.</a:t>
            </a:r>
          </a:p>
          <a:p>
            <a:r>
              <a:rPr lang="he-IL" sz="2400" dirty="0" smtClean="0">
                <a:ea typeface="David" panose="020E0502060401010101" pitchFamily="34" charset="-79"/>
              </a:rPr>
              <a:t>האישה  שבאה אל ביתנו חצתה את הרחוב כדי לשטוף את הבית עשתה כביסה ידנית הרתיחה מים  במיכל גדול על </a:t>
            </a:r>
            <a:r>
              <a:rPr lang="he-IL" sz="2400" dirty="0" err="1" smtClean="0">
                <a:ea typeface="David" panose="020E0502060401010101" pitchFamily="34" charset="-79"/>
              </a:rPr>
              <a:t>פתליה</a:t>
            </a:r>
            <a:r>
              <a:rPr lang="he-IL" sz="2400" dirty="0" smtClean="0">
                <a:ea typeface="David" panose="020E0502060401010101" pitchFamily="34" charset="-79"/>
              </a:rPr>
              <a:t> הכניסה את כביסה</a:t>
            </a:r>
          </a:p>
          <a:p>
            <a:r>
              <a:rPr lang="he-IL" sz="2400" dirty="0" smtClean="0">
                <a:ea typeface="David" panose="020E0502060401010101" pitchFamily="34" charset="-79"/>
              </a:rPr>
              <a:t>תלתה על החבלים וכך שבוע </a:t>
            </a:r>
            <a:r>
              <a:rPr lang="he-IL" sz="2400" dirty="0" err="1" smtClean="0">
                <a:ea typeface="David" panose="020E0502060401010101" pitchFamily="34" charset="-79"/>
              </a:rPr>
              <a:t>שבוע</a:t>
            </a:r>
            <a:r>
              <a:rPr lang="he-IL" sz="2400" dirty="0" smtClean="0">
                <a:ea typeface="David" panose="020E0502060401010101" pitchFamily="34" charset="-79"/>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26432" y="585315"/>
            <a:ext cx="10018713" cy="601824"/>
          </a:xfrm>
        </p:spPr>
        <p:txBody>
          <a:bodyPr>
            <a:noAutofit/>
          </a:bodyPr>
          <a:lstStyle/>
          <a:p>
            <a:pPr algn="r"/>
            <a:r>
              <a:rPr lang="he-IL" sz="4000" dirty="0" smtClean="0"/>
              <a:t>סיפורה של סבתא</a:t>
            </a:r>
            <a:endParaRPr lang="he-IL" sz="4000" dirty="0"/>
          </a:p>
        </p:txBody>
      </p:sp>
      <p:sp>
        <p:nvSpPr>
          <p:cNvPr id="4" name="מלבן 3"/>
          <p:cNvSpPr/>
          <p:nvPr/>
        </p:nvSpPr>
        <p:spPr>
          <a:xfrm>
            <a:off x="5749636" y="1385455"/>
            <a:ext cx="6093289" cy="5262979"/>
          </a:xfrm>
          <a:prstGeom prst="rect">
            <a:avLst/>
          </a:prstGeom>
        </p:spPr>
        <p:txBody>
          <a:bodyPr wrap="square">
            <a:spAutoFit/>
          </a:bodyPr>
          <a:lstStyle/>
          <a:p>
            <a:r>
              <a:rPr lang="he-IL" sz="2400" dirty="0" smtClean="0"/>
              <a:t>בעבר </a:t>
            </a:r>
            <a:r>
              <a:rPr lang="he-IL" sz="2400" dirty="0"/>
              <a:t>רחוק </a:t>
            </a:r>
            <a:r>
              <a:rPr lang="he-IL" sz="2400" dirty="0" err="1"/>
              <a:t>רחוק</a:t>
            </a:r>
            <a:r>
              <a:rPr lang="he-IL" sz="2400" dirty="0"/>
              <a:t> בשנת 1948 ה'  באייר  הכריז דוד בן גוריון  ,על הקמת מדינת ישראל, בארץ ישראל.</a:t>
            </a:r>
          </a:p>
          <a:p>
            <a:r>
              <a:rPr lang="he-IL" sz="2400" dirty="0"/>
              <a:t> 1950 הייתי תלמידת כתה א' בבית ספר </a:t>
            </a:r>
            <a:r>
              <a:rPr lang="he-IL" sz="2400" dirty="0" err="1"/>
              <a:t>תחכמוני</a:t>
            </a:r>
            <a:r>
              <a:rPr lang="he-IL" sz="2400" dirty="0"/>
              <a:t> ברחובות. המורה שלי </a:t>
            </a:r>
            <a:r>
              <a:rPr lang="he-IL" sz="2400" dirty="0" smtClean="0"/>
              <a:t>הייתה </a:t>
            </a:r>
            <a:r>
              <a:rPr lang="he-IL" sz="2400" dirty="0"/>
              <a:t>דבורה, נחמדה אצילת פנים , ועצובה מאוד מאוד. על ידה היה חרוט מספר, </a:t>
            </a:r>
            <a:r>
              <a:rPr lang="he-IL" sz="2400" dirty="0" err="1"/>
              <a:t>תבוע</a:t>
            </a:r>
            <a:r>
              <a:rPr lang="he-IL" sz="2400" dirty="0"/>
              <a:t> לא ניתן להסרה, והוא מספר שדבורה המורה היא פליטת מחנות </a:t>
            </a:r>
            <a:r>
              <a:rPr lang="he-IL" sz="2400" dirty="0" smtClean="0"/>
              <a:t>הריכוז </a:t>
            </a:r>
            <a:r>
              <a:rPr lang="he-IL" sz="2400" dirty="0"/>
              <a:t> שחוותה </a:t>
            </a:r>
            <a:r>
              <a:rPr lang="he-IL" sz="2400" dirty="0" smtClean="0"/>
              <a:t>ייסורים </a:t>
            </a:r>
            <a:r>
              <a:rPr lang="he-IL" sz="2400" dirty="0"/>
              <a:t>רבים עד ששפר מזלה והיגיעה לארץ,  היא </a:t>
            </a:r>
            <a:r>
              <a:rPr lang="he-IL" sz="2400" dirty="0" smtClean="0"/>
              <a:t>הייתה </a:t>
            </a:r>
            <a:r>
              <a:rPr lang="he-IL" sz="2400" dirty="0"/>
              <a:t>המורה שלנו שאהבנו וריחמנו עליה ביותר. לא העזנו להפריע לה, רצינו שיהיה לה טוב.</a:t>
            </a:r>
          </a:p>
          <a:p>
            <a:r>
              <a:rPr lang="he-IL" sz="2400" dirty="0" smtClean="0"/>
              <a:t>היינו </a:t>
            </a:r>
            <a:r>
              <a:rPr lang="he-IL" sz="2400" dirty="0"/>
              <a:t>מעט תלמידים בכיתה ,מפני  שהישוב היהודי בארץ מנה רק כמה מאות אלפים,  60000 היום אנחנו מדינה בת 8 </a:t>
            </a:r>
            <a:r>
              <a:rPr lang="he-IL" sz="2400" dirty="0" smtClean="0"/>
              <a:t>מיליון </a:t>
            </a:r>
            <a:r>
              <a:rPr lang="he-IL" sz="2400" dirty="0"/>
              <a:t>תושבים</a:t>
            </a:r>
            <a:r>
              <a:rPr lang="he-IL" sz="2400" dirty="0" smtClean="0"/>
              <a:t>.</a:t>
            </a:r>
            <a:endParaRPr lang="he-IL" sz="2400" dirty="0" smtClean="0">
              <a:ea typeface="David" panose="020E0502060401010101" pitchFamily="34" charset="-79"/>
            </a:endParaRPr>
          </a:p>
        </p:txBody>
      </p:sp>
      <p:pic>
        <p:nvPicPr>
          <p:cNvPr id="3" name="תמונה 2"/>
          <p:cNvPicPr>
            <a:picLocks noChangeAspect="1"/>
          </p:cNvPicPr>
          <p:nvPr/>
        </p:nvPicPr>
        <p:blipFill>
          <a:blip r:embed="rId3"/>
          <a:stretch>
            <a:fillRect/>
          </a:stretch>
        </p:blipFill>
        <p:spPr>
          <a:xfrm>
            <a:off x="263236" y="1219289"/>
            <a:ext cx="5548230" cy="4087002"/>
          </a:xfrm>
          <a:prstGeom prst="rect">
            <a:avLst/>
          </a:prstGeom>
        </p:spPr>
      </p:pic>
    </p:spTree>
    <p:extLst>
      <p:ext uri="{BB962C8B-B14F-4D97-AF65-F5344CB8AC3E}">
        <p14:creationId xmlns:p14="http://schemas.microsoft.com/office/powerpoint/2010/main" xmlns="" val="191558828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442363" y="335846"/>
            <a:ext cx="5417127" cy="5632311"/>
          </a:xfrm>
          <a:prstGeom prst="rect">
            <a:avLst/>
          </a:prstGeom>
        </p:spPr>
        <p:txBody>
          <a:bodyPr wrap="square">
            <a:spAutoFit/>
          </a:bodyPr>
          <a:lstStyle/>
          <a:p>
            <a:r>
              <a:rPr lang="he-IL" sz="2400" dirty="0" smtClean="0"/>
              <a:t>המנהל נכנס לכיתה ומסר לנו שהיום נקבל מיהדות הולנד מתנות, ואילו מחברות וספרים, שמחנו מאוד, כי להורים שלנו לא היה מספיק כסף לקנות לנו, נתבקשנו לכתוב בכל השורות שבמחברת כי חלוקה נוספת של מתנות ומחברות תהיה בעוד הרבה זמן    השתדלתי לכתוב צפוף וכשגמרתי לכתוב מחקתי את הדברים , ושיננתי אותם היטב בראש, בשביל הלמוד הבא.. ליד בית הספר  היה בית בן שתי קומות  ובו גרו ילדים  יתומים ועזובים שנעזבו ע,"י הוריהם בגלל תלאות ואסונות בתוך המלחמה שהייתה מלחמה עולמית בין מדינות העולם, עד שגרמניה נכנעה, והיהודים החלו לעלות ארצה </a:t>
            </a:r>
            <a:r>
              <a:rPr lang="he-IL" sz="2400" dirty="0" err="1" smtClean="0"/>
              <a:t>באונייות</a:t>
            </a:r>
            <a:r>
              <a:rPr lang="he-IL" sz="2400" dirty="0" smtClean="0"/>
              <a:t> המעפילים.  </a:t>
            </a:r>
          </a:p>
          <a:p>
            <a:endParaRPr lang="he-IL" sz="2400" dirty="0" smtClean="0"/>
          </a:p>
        </p:txBody>
      </p:sp>
      <p:pic>
        <p:nvPicPr>
          <p:cNvPr id="1026" name="Picture 2" descr="F:\ה3\דן יעקובסון\IMG-20170129-WA0020.jpg"/>
          <p:cNvPicPr>
            <a:picLocks noChangeAspect="1" noChangeArrowheads="1"/>
          </p:cNvPicPr>
          <p:nvPr/>
        </p:nvPicPr>
        <p:blipFill>
          <a:blip r:embed="rId2"/>
          <a:srcRect/>
          <a:stretch>
            <a:fillRect/>
          </a:stretch>
        </p:blipFill>
        <p:spPr bwMode="auto">
          <a:xfrm>
            <a:off x="623455" y="464994"/>
            <a:ext cx="5472545" cy="4336992"/>
          </a:xfrm>
          <a:prstGeom prst="rect">
            <a:avLst/>
          </a:prstGeom>
          <a:noFill/>
        </p:spPr>
      </p:pic>
      <p:sp>
        <p:nvSpPr>
          <p:cNvPr id="4" name="TextBox 3"/>
          <p:cNvSpPr txBox="1"/>
          <p:nvPr/>
        </p:nvSpPr>
        <p:spPr>
          <a:xfrm>
            <a:off x="235528" y="4959927"/>
            <a:ext cx="5860473" cy="369332"/>
          </a:xfrm>
          <a:prstGeom prst="rect">
            <a:avLst/>
          </a:prstGeom>
          <a:noFill/>
        </p:spPr>
        <p:txBody>
          <a:bodyPr wrap="square" rtlCol="1">
            <a:spAutoFit/>
          </a:bodyPr>
          <a:lstStyle/>
          <a:p>
            <a:r>
              <a:rPr lang="he-IL" dirty="0" smtClean="0"/>
              <a:t>5 בנות דודות עם ילקוטים על הגב: פנינה, עדנה, יעל, רותי ולאה</a:t>
            </a:r>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92727" y="678873"/>
            <a:ext cx="10695709" cy="4401205"/>
          </a:xfrm>
          <a:prstGeom prst="rect">
            <a:avLst/>
          </a:prstGeom>
        </p:spPr>
        <p:txBody>
          <a:bodyPr wrap="square">
            <a:spAutoFit/>
          </a:bodyPr>
          <a:lstStyle/>
          <a:p>
            <a:r>
              <a:rPr lang="he-IL" sz="2800" dirty="0" smtClean="0"/>
              <a:t>כאשר באו העולים קמו עוד ישובים, בעיקר קבוצים,  בקבוץ ישנם דברים משותפים  כמו חדר האוכל,  המשק החקלאי, המספרה,  </a:t>
            </a:r>
            <a:r>
              <a:rPr lang="he-IL" sz="2800" dirty="0" err="1" smtClean="0"/>
              <a:t>הנגריה</a:t>
            </a:r>
            <a:r>
              <a:rPr lang="he-IL" sz="2800" dirty="0" smtClean="0"/>
              <a:t>, האנשים עובדים ולא מקבלים כסף אלא שירותים שונים. היום אחרי 60 שנה נשארו מעט קבוצים רוב החברים התפזרו בערים השונות, כמו רחבות או רמלה,( עיר מעורבת ערבים ויהודים. ככול שעלה מספר העולים קמו יותר ויותר קבוצים  שעליהם נבנה הכוח של המדינה שבדרך ( כמו גבעת עדה, גבעת ברנר כפר הנגיד, קבוצת שילר, קבוץ שלוחות, ועוד היום נשארו בכל רחבי הארץ  מספר קטן כי מרבית הקיבוצניקים עברו לערים   כמו נתניה, כמו חולון, או חיפה או  יפו,( עיר מעורבת יהודים וערבים) או ירושלים ( עיר עתיקה כתובה בתנ"ך או טבריה או יפו  וכ"ו</a:t>
            </a:r>
            <a:endParaRPr lang="he-IL"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2509" y="335846"/>
            <a:ext cx="11194473" cy="6555641"/>
          </a:xfrm>
          <a:prstGeom prst="rect">
            <a:avLst/>
          </a:prstGeom>
        </p:spPr>
        <p:txBody>
          <a:bodyPr wrap="square">
            <a:spAutoFit/>
          </a:bodyPr>
          <a:lstStyle/>
          <a:p>
            <a:r>
              <a:rPr lang="he-IL" sz="2800" dirty="0" smtClean="0"/>
              <a:t>אהבנו בתור ילדים לצאת עם המורה לחקלאות לראות את הטבע, עשינו מעגל גדול בשדה וכל ילד הביא 2 מינים של צמחים, למי יש אדום שאל המורה לי אמרתי, כלנית, דם המכבי, וצבעוני, יפה, למי יש צבע ורוד לי אמר אחר </a:t>
            </a:r>
            <a:r>
              <a:rPr lang="he-IL" sz="2800" dirty="0" err="1" smtClean="0"/>
              <a:t>סתונית</a:t>
            </a:r>
            <a:r>
              <a:rPr lang="he-IL" sz="2800" dirty="0" smtClean="0"/>
              <a:t>, ורד, דם המכבים. יפה, וכך למדנו את שמות פרחי הבר שלצערנו בגלל בניה רבה הולכים ומתמעטים, (</a:t>
            </a:r>
          </a:p>
          <a:p>
            <a:r>
              <a:rPr lang="he-IL" sz="2800" dirty="0" smtClean="0"/>
              <a:t>בית הספר היה שמו </a:t>
            </a:r>
            <a:r>
              <a:rPr lang="he-IL" sz="2800" dirty="0" err="1" smtClean="0"/>
              <a:t>תחבמוני</a:t>
            </a:r>
            <a:r>
              <a:rPr lang="he-IL" sz="2800" dirty="0" smtClean="0"/>
              <a:t>   כלומר תהיה חכם כמוני, בשעה הראשונה של הבוקר התפללנו תפילת שחית לתפילה נוספו מנגינת כך ששרנו כמעט שעה שלימה את ברכות </a:t>
            </a:r>
            <a:r>
              <a:rPr lang="he-IL" sz="2800" dirty="0" err="1" smtClean="0"/>
              <a:t>השחרף</a:t>
            </a:r>
            <a:r>
              <a:rPr lang="he-IL" sz="2800" dirty="0" smtClean="0"/>
              <a:t> הבנים חבשו כיפות ואנחנו הבנו ת נתבקשנו לבוא בשמלות ולא במכנסיים כמנהג הבנים. לפני אדם מבוגר שבא לכיתה קמנו, עד שהלך ולמנהל ברכנו בשלום שלום המורה שלום המנהל. התפללנו את ברכת הבוקר שאנו שרים או מקריאים, את , תפילת השחרית בבוקר ואת תפילת מנחה בצהרים ותפילת מעריב בערב התפללנו בבית כנסת לנוער שגם אותו קבלנו במתנה מיהודי הולנד ובכל שבת באנו מכל קצוות המושבה להתפלל בבית כנסת לנוער.</a:t>
            </a:r>
          </a:p>
          <a:p>
            <a:endParaRPr lang="he-IL"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81600" y="529074"/>
            <a:ext cx="6096000" cy="5509200"/>
          </a:xfrm>
          <a:prstGeom prst="rect">
            <a:avLst/>
          </a:prstGeom>
        </p:spPr>
        <p:txBody>
          <a:bodyPr>
            <a:spAutoFit/>
          </a:bodyPr>
          <a:lstStyle/>
          <a:p>
            <a:r>
              <a:rPr lang="he-IL" sz="3200" dirty="0" smtClean="0"/>
              <a:t>למדנו בבית הספר היסודי שמונה כתות א עד ח   הינו חברים טובים שיחקנו הרבה בחוץ, תופסת חבל גולות מחניים קלאס, </a:t>
            </a:r>
            <a:r>
              <a:rPr lang="he-IL" sz="3200" dirty="0" err="1" smtClean="0"/>
              <a:t>הדיגים</a:t>
            </a:r>
            <a:r>
              <a:rPr lang="he-IL" sz="3200" dirty="0" smtClean="0"/>
              <a:t>  באים דום שתיקה , היינו ילדים שמחים , וקלטנו את הילדים היתומים ואמצנו אותם אלינו בית היתומים נקרא על שם </a:t>
            </a:r>
            <a:r>
              <a:rPr lang="he-IL" sz="3200" dirty="0" err="1" smtClean="0"/>
              <a:t>טמפלהוף</a:t>
            </a:r>
            <a:r>
              <a:rPr lang="he-IL" sz="3200" dirty="0" smtClean="0"/>
              <a:t> שנתן לילדים מקום לישון ואוכל. לימים נעלמו הילדים בכל מיני מקומות והייתי רוצה לפגוש אותם  אולי זה עוד יקרה.</a:t>
            </a:r>
            <a:endParaRPr lang="he-IL" sz="3200" dirty="0"/>
          </a:p>
        </p:txBody>
      </p:sp>
      <p:pic>
        <p:nvPicPr>
          <p:cNvPr id="2050" name="Picture 2" descr="C:\Users\W\Downloads\IMG-20170129-WA0022.jpg"/>
          <p:cNvPicPr>
            <a:picLocks noChangeAspect="1" noChangeArrowheads="1"/>
          </p:cNvPicPr>
          <p:nvPr/>
        </p:nvPicPr>
        <p:blipFill>
          <a:blip r:embed="rId2"/>
          <a:srcRect/>
          <a:stretch>
            <a:fillRect/>
          </a:stretch>
        </p:blipFill>
        <p:spPr bwMode="auto">
          <a:xfrm>
            <a:off x="637310" y="400741"/>
            <a:ext cx="4488873" cy="3871653"/>
          </a:xfrm>
          <a:prstGeom prst="rect">
            <a:avLst/>
          </a:prstGeom>
          <a:noFill/>
        </p:spPr>
      </p:pic>
      <p:sp>
        <p:nvSpPr>
          <p:cNvPr id="4" name="TextBox 3"/>
          <p:cNvSpPr txBox="1"/>
          <p:nvPr/>
        </p:nvSpPr>
        <p:spPr>
          <a:xfrm>
            <a:off x="762000" y="4475018"/>
            <a:ext cx="4142509" cy="461665"/>
          </a:xfrm>
          <a:prstGeom prst="rect">
            <a:avLst/>
          </a:prstGeom>
          <a:noFill/>
        </p:spPr>
        <p:txBody>
          <a:bodyPr wrap="square" rtlCol="1">
            <a:spAutoFit/>
          </a:bodyPr>
          <a:lstStyle/>
          <a:p>
            <a:pPr algn="ctr"/>
            <a:r>
              <a:rPr lang="he-IL" sz="2400" dirty="0" smtClean="0"/>
              <a:t>סבתא עדנה בצעירותה</a:t>
            </a:r>
            <a:endParaRPr lang="he-I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47516" y="245753"/>
            <a:ext cx="4945401" cy="1752599"/>
          </a:xfrm>
        </p:spPr>
        <p:txBody>
          <a:bodyPr/>
          <a:lstStyle/>
          <a:p>
            <a:r>
              <a:rPr lang="he-IL" dirty="0" smtClean="0"/>
              <a:t>השפות בהן דיברו:</a:t>
            </a:r>
            <a:endParaRPr lang="he-IL" dirty="0"/>
          </a:p>
        </p:txBody>
      </p:sp>
      <p:sp>
        <p:nvSpPr>
          <p:cNvPr id="3" name="מציין מיקום תוכן 2"/>
          <p:cNvSpPr>
            <a:spLocks noGrp="1"/>
          </p:cNvSpPr>
          <p:nvPr>
            <p:ph idx="1"/>
          </p:nvPr>
        </p:nvSpPr>
        <p:spPr>
          <a:xfrm>
            <a:off x="5811254" y="1580018"/>
            <a:ext cx="6249206" cy="2200046"/>
          </a:xfrm>
        </p:spPr>
        <p:txBody>
          <a:bodyPr/>
          <a:lstStyle/>
          <a:p>
            <a:pPr marL="0" indent="0">
              <a:buNone/>
            </a:pPr>
            <a:r>
              <a:rPr lang="he-IL" dirty="0"/>
              <a:t>ביניהם יידיש, ערבית, בליל שפות ומנצחת על כולם השפה העברית שדוברה על ידי הדור החדש ואני בתוכם כאשר </a:t>
            </a:r>
            <a:r>
              <a:rPr lang="he-IL" b="1" dirty="0"/>
              <a:t>אליעזר בן יהודה</a:t>
            </a:r>
            <a:r>
              <a:rPr lang="he-IL" dirty="0"/>
              <a:t> תורם מילים חדשות בעברית ואנחנו השתמשנו בזה. סבא וסבתא שלי דיברו יידיש הורי דיברו גרמנית ואני הצעירה מכולם </a:t>
            </a:r>
            <a:r>
              <a:rPr lang="he-IL" dirty="0" smtClean="0"/>
              <a:t>דיברתי עברית, </a:t>
            </a:r>
            <a:r>
              <a:rPr lang="he-IL" dirty="0"/>
              <a:t>עם חברי בבית </a:t>
            </a:r>
            <a:r>
              <a:rPr lang="he-IL" dirty="0" smtClean="0"/>
              <a:t>הספר. </a:t>
            </a:r>
            <a:endParaRPr lang="he-IL" dirty="0"/>
          </a:p>
        </p:txBody>
      </p:sp>
      <p:pic>
        <p:nvPicPr>
          <p:cNvPr id="4" name="תמונה 3"/>
          <p:cNvPicPr>
            <a:picLocks noChangeAspect="1"/>
          </p:cNvPicPr>
          <p:nvPr/>
        </p:nvPicPr>
        <p:blipFill>
          <a:blip r:embed="rId2"/>
          <a:stretch>
            <a:fillRect/>
          </a:stretch>
        </p:blipFill>
        <p:spPr>
          <a:xfrm>
            <a:off x="1884221" y="1372279"/>
            <a:ext cx="3302448" cy="2407785"/>
          </a:xfrm>
          <a:prstGeom prst="rect">
            <a:avLst/>
          </a:prstGeom>
        </p:spPr>
      </p:pic>
      <p:pic>
        <p:nvPicPr>
          <p:cNvPr id="5" name="תמונה 4"/>
          <p:cNvPicPr>
            <a:picLocks noChangeAspect="1"/>
          </p:cNvPicPr>
          <p:nvPr/>
        </p:nvPicPr>
        <p:blipFill>
          <a:blip r:embed="rId3" cstate="print"/>
          <a:stretch>
            <a:fillRect/>
          </a:stretch>
        </p:blipFill>
        <p:spPr>
          <a:xfrm>
            <a:off x="1884221" y="3922582"/>
            <a:ext cx="3302448" cy="2024926"/>
          </a:xfrm>
          <a:prstGeom prst="rect">
            <a:avLst/>
          </a:prstGeom>
        </p:spPr>
      </p:pic>
      <p:pic>
        <p:nvPicPr>
          <p:cNvPr id="6" name="תמונה 5"/>
          <p:cNvPicPr>
            <a:picLocks noChangeAspect="1"/>
          </p:cNvPicPr>
          <p:nvPr/>
        </p:nvPicPr>
        <p:blipFill>
          <a:blip r:embed="rId4"/>
          <a:stretch>
            <a:fillRect/>
          </a:stretch>
        </p:blipFill>
        <p:spPr>
          <a:xfrm>
            <a:off x="5331993" y="3922582"/>
            <a:ext cx="2683702" cy="2024926"/>
          </a:xfrm>
          <a:prstGeom prst="rect">
            <a:avLst/>
          </a:prstGeom>
        </p:spPr>
      </p:pic>
    </p:spTree>
    <p:extLst>
      <p:ext uri="{BB962C8B-B14F-4D97-AF65-F5344CB8AC3E}">
        <p14:creationId xmlns:p14="http://schemas.microsoft.com/office/powerpoint/2010/main" xmlns="" val="2009466702"/>
      </p:ext>
    </p:extLst>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שמיימי">
  <a:themeElements>
    <a:clrScheme name="שמיימי">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שמיימ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שמיימי">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TM03457452[[fn=שמימי]]</Template>
  <TotalTime>551</TotalTime>
  <Words>1958</Words>
  <Application>Microsoft Office PowerPoint</Application>
  <PresentationFormat>מותאם אישית</PresentationFormat>
  <Paragraphs>90</Paragraphs>
  <Slides>18</Slides>
  <Notes>4</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שמיימי</vt:lpstr>
      <vt:lpstr>מסע בזמן- כאן ושם 1939</vt:lpstr>
      <vt:lpstr>סיפורה של סבתא</vt:lpstr>
      <vt:lpstr>שקופית 3</vt:lpstr>
      <vt:lpstr>סיפורה של סבתא</vt:lpstr>
      <vt:lpstr>שקופית 5</vt:lpstr>
      <vt:lpstr>שקופית 6</vt:lpstr>
      <vt:lpstr>שקופית 7</vt:lpstr>
      <vt:lpstr>שקופית 8</vt:lpstr>
      <vt:lpstr>השפות בהן דיברו:</vt:lpstr>
      <vt:lpstr>הארץ של פעם</vt:lpstr>
      <vt:lpstr>אניות המעפילים</vt:lpstr>
      <vt:lpstr>האנשים  המעורבים ביותר בהקמת המדינה. </vt:lpstr>
      <vt:lpstr>שקופית 13</vt:lpstr>
      <vt:lpstr>בנימין זאב תאודור הרצל</vt:lpstr>
      <vt:lpstr>מלחמת העצמאות</vt:lpstr>
      <vt:lpstr>הצנחנים</vt:lpstr>
      <vt:lpstr>אני במלחמת השחרור</vt:lpstr>
      <vt:lpstr>תודה על ההקשבה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מסע בזמן</dc:title>
  <dc:creator>User</dc:creator>
  <cp:lastModifiedBy>W</cp:lastModifiedBy>
  <cp:revision>49</cp:revision>
  <dcterms:created xsi:type="dcterms:W3CDTF">2016-11-14T07:15:29Z</dcterms:created>
  <dcterms:modified xsi:type="dcterms:W3CDTF">2017-01-29T17:46:26Z</dcterms:modified>
</cp:coreProperties>
</file>